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handoutMasterIdLst>
    <p:handoutMasterId r:id="rId26"/>
  </p:handoutMasterIdLst>
  <p:sldIdLst>
    <p:sldId id="408" r:id="rId2"/>
    <p:sldId id="411" r:id="rId3"/>
    <p:sldId id="378" r:id="rId4"/>
    <p:sldId id="412" r:id="rId5"/>
    <p:sldId id="413" r:id="rId6"/>
    <p:sldId id="414" r:id="rId7"/>
    <p:sldId id="415" r:id="rId8"/>
    <p:sldId id="416" r:id="rId9"/>
    <p:sldId id="417" r:id="rId10"/>
    <p:sldId id="418" r:id="rId11"/>
    <p:sldId id="419" r:id="rId12"/>
    <p:sldId id="420" r:id="rId13"/>
    <p:sldId id="421" r:id="rId14"/>
    <p:sldId id="422" r:id="rId15"/>
    <p:sldId id="424" r:id="rId16"/>
    <p:sldId id="425" r:id="rId17"/>
    <p:sldId id="427" r:id="rId18"/>
    <p:sldId id="426" r:id="rId19"/>
    <p:sldId id="429" r:id="rId20"/>
    <p:sldId id="431" r:id="rId21"/>
    <p:sldId id="432" r:id="rId22"/>
    <p:sldId id="433" r:id="rId23"/>
    <p:sldId id="430" r:id="rId24"/>
  </p:sldIdLst>
  <p:sldSz cx="12192000" cy="6858000"/>
  <p:notesSz cx="7010400" cy="92964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UTIERREZ ROMERO MARCO ANTONIO" initials="GRMA" lastIdx="5" clrIdx="0">
    <p:extLst>
      <p:ext uri="{19B8F6BF-5375-455C-9EA6-DF929625EA0E}">
        <p15:presenceInfo xmlns:p15="http://schemas.microsoft.com/office/powerpoint/2012/main" userId="S-1-5-21-1606980848-1500820517-1801674531-84088" providerId="AD"/>
      </p:ext>
    </p:extLst>
  </p:cmAuthor>
  <p:cmAuthor id="2" name="RUBIO SOTO GLORIA MARTHA" initials="RSGM" lastIdx="7" clrIdx="1">
    <p:extLst>
      <p:ext uri="{19B8F6BF-5375-455C-9EA6-DF929625EA0E}">
        <p15:presenceInfo xmlns:p15="http://schemas.microsoft.com/office/powerpoint/2012/main" userId="S-1-5-21-1606980848-1500820517-1801674531-138634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E0000"/>
    <a:srgbClr val="009EE0"/>
    <a:srgbClr val="7A0000"/>
    <a:srgbClr val="FF9F9F"/>
    <a:srgbClr val="7E0000"/>
    <a:srgbClr val="FFCC00"/>
    <a:srgbClr val="CCFF33"/>
    <a:srgbClr val="0000FF"/>
    <a:srgbClr val="FF8989"/>
    <a:srgbClr val="FF656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A111915-BE36-4E01-A7E5-04B1672EAD32}" styleName="Estilo claro 2 - Acento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3B4B98B0-60AC-42C2-AFA5-B58CD77FA1E5}" styleName="Estilo claro 1 - Acento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Estilo claro 3 - Acento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8799B23B-EC83-4686-B30A-512413B5E67A}" styleName="Estilo claro 3 - Acento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69012ECD-51FC-41F1-AA8D-1B2483CD663E}" styleName="Estilo claro 2 - Acento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DBED569-4797-4DF1-A0F4-6AAB3CD982D8}" styleName="Estilo claro 3 - Acento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FABFCF23-3B69-468F-B69F-88F6DE6A72F2}" styleName="Estilo medio 1 - Énfasis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22838BEF-8BB2-4498-84A7-C5851F593DF1}" styleName="Estilo medio 4 - Énfasis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69CF1AB2-1976-4502-BF36-3FF5EA218861}" styleName="Estilo medio 4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3C2FFA5D-87B4-456A-9821-1D502468CF0F}" styleName="Estilo temático 1 - Énfasi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B301B821-A1FF-4177-AEE7-76D212191A09}" styleName="Estilo medio 1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316" autoAdjust="0"/>
    <p:restoredTop sz="94374" autoAdjust="0"/>
  </p:normalViewPr>
  <p:slideViewPr>
    <p:cSldViewPr snapToGrid="0">
      <p:cViewPr varScale="1">
        <p:scale>
          <a:sx n="83" d="100"/>
          <a:sy n="83" d="100"/>
        </p:scale>
        <p:origin x="720" y="72"/>
      </p:cViewPr>
      <p:guideLst>
        <p:guide orient="horz" pos="2160"/>
        <p:guide pos="3840"/>
      </p:guideLst>
    </p:cSldViewPr>
  </p:slideViewPr>
  <p:notesTextViewPr>
    <p:cViewPr>
      <p:scale>
        <a:sx n="3" d="2"/>
        <a:sy n="3" d="2"/>
      </p:scale>
      <p:origin x="0" y="0"/>
    </p:cViewPr>
  </p:notesTextViewPr>
  <p:sorterViewPr>
    <p:cViewPr>
      <p:scale>
        <a:sx n="100" d="100"/>
        <a:sy n="100" d="100"/>
      </p:scale>
      <p:origin x="0" y="0"/>
    </p:cViewPr>
  </p:sorterViewPr>
  <p:notesViewPr>
    <p:cSldViewPr snapToGrid="0">
      <p:cViewPr varScale="1">
        <p:scale>
          <a:sx n="84" d="100"/>
          <a:sy n="84" d="100"/>
        </p:scale>
        <p:origin x="3792"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file:///C:\INEGI\Metadatos_DDI\Informe_Anual_2019-Diagnostico_metatados_Ae_INEGI-084-DGIAI-5.1.6.1\proyectos_calendario_2018_para_calculo%20de%20indicadores.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8E0000"/>
            </a:solidFill>
            <a:ln>
              <a:noFill/>
            </a:ln>
            <a:effectLst>
              <a:outerShdw blurRad="57150" dist="19050" dir="5400000" algn="ctr" rotWithShape="0">
                <a:srgbClr val="000000">
                  <a:alpha val="63000"/>
                </a:srgbClr>
              </a:outerShdw>
            </a:effectLst>
          </c:spPr>
          <c:invertIfNegative val="0"/>
          <c:dPt>
            <c:idx val="0"/>
            <c:invertIfNegative val="0"/>
            <c:bubble3D val="0"/>
            <c:spPr>
              <a:solidFill>
                <a:srgbClr val="8E0000"/>
              </a:soli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1-15B5-4CF1-9461-B746E899D8C9}"/>
              </c:ext>
            </c:extLst>
          </c:dPt>
          <c:dPt>
            <c:idx val="1"/>
            <c:invertIfNegative val="0"/>
            <c:bubble3D val="0"/>
            <c:spPr>
              <a:solidFill>
                <a:srgbClr val="8E0000"/>
              </a:soli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3-15B5-4CF1-9461-B746E899D8C9}"/>
              </c:ext>
            </c:extLst>
          </c:dPt>
          <c:dPt>
            <c:idx val="2"/>
            <c:invertIfNegative val="0"/>
            <c:bubble3D val="0"/>
            <c:spPr>
              <a:solidFill>
                <a:srgbClr val="8E0000"/>
              </a:soli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5-15B5-4CF1-9461-B746E899D8C9}"/>
              </c:ext>
            </c:extLst>
          </c:dPt>
          <c:dLbls>
            <c:dLbl>
              <c:idx val="2"/>
              <c:layout/>
              <c:tx>
                <c:rich>
                  <a:bodyPr/>
                  <a:lstStyle/>
                  <a:p>
                    <a:r>
                      <a:rPr lang="en-US"/>
                      <a:t>84%</a:t>
                    </a:r>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15B5-4CF1-9461-B746E899D8C9}"/>
                </c:ext>
              </c:extLst>
            </c:dLbl>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'resumen '!$A$15:$A$17</c:f>
              <c:strCache>
                <c:ptCount val="3"/>
                <c:pt idx="0">
                  <c:v>2016</c:v>
                </c:pt>
                <c:pt idx="1">
                  <c:v>2017</c:v>
                </c:pt>
                <c:pt idx="2">
                  <c:v>2018</c:v>
                </c:pt>
              </c:strCache>
            </c:strRef>
          </c:cat>
          <c:val>
            <c:numRef>
              <c:f>'resumen '!$B$15:$B$17</c:f>
              <c:numCache>
                <c:formatCode>0%</c:formatCode>
                <c:ptCount val="3"/>
                <c:pt idx="0">
                  <c:v>0.63</c:v>
                </c:pt>
                <c:pt idx="1">
                  <c:v>0.59</c:v>
                </c:pt>
                <c:pt idx="2">
                  <c:v>0.82</c:v>
                </c:pt>
              </c:numCache>
            </c:numRef>
          </c:val>
          <c:extLst>
            <c:ext xmlns:c16="http://schemas.microsoft.com/office/drawing/2014/chart" uri="{C3380CC4-5D6E-409C-BE32-E72D297353CC}">
              <c16:uniqueId val="{00000006-15B5-4CF1-9461-B746E899D8C9}"/>
            </c:ext>
          </c:extLst>
        </c:ser>
        <c:dLbls>
          <c:showLegendKey val="0"/>
          <c:showVal val="0"/>
          <c:showCatName val="0"/>
          <c:showSerName val="0"/>
          <c:showPercent val="0"/>
          <c:showBubbleSize val="0"/>
        </c:dLbls>
        <c:gapWidth val="100"/>
        <c:overlap val="-24"/>
        <c:axId val="136100624"/>
        <c:axId val="136102192"/>
      </c:barChart>
      <c:catAx>
        <c:axId val="13610062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36102192"/>
        <c:crosses val="autoZero"/>
        <c:auto val="1"/>
        <c:lblAlgn val="ctr"/>
        <c:lblOffset val="100"/>
        <c:noMultiLvlLbl val="0"/>
      </c:catAx>
      <c:valAx>
        <c:axId val="13610219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36100624"/>
        <c:crosses val="autoZero"/>
        <c:crossBetween val="between"/>
        <c:majorUnit val="0.2"/>
      </c:valAx>
      <c:spPr>
        <a:noFill/>
        <a:ln>
          <a:noFill/>
        </a:ln>
        <a:effectLst/>
      </c:spPr>
    </c:plotArea>
    <c:plotVisOnly val="1"/>
    <c:dispBlanksAs val="gap"/>
    <c:showDLblsOverMax val="0"/>
  </c:chart>
  <c:spPr>
    <a:noFill/>
    <a:ln>
      <a:noFill/>
    </a:ln>
    <a:effectLst/>
  </c:spPr>
  <c:txPr>
    <a:bodyPr/>
    <a:lstStyle/>
    <a:p>
      <a:pPr>
        <a:defRPr sz="18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diagrams/colors1.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ACA79A0-F05A-4680-A432-5E4E8CB00A88}" type="doc">
      <dgm:prSet loTypeId="urn:microsoft.com/office/officeart/2005/8/layout/hierarchy3" loCatId="relationship" qsTypeId="urn:microsoft.com/office/officeart/2005/8/quickstyle/simple1" qsCatId="simple" csTypeId="urn:microsoft.com/office/officeart/2005/8/colors/accent3_4" csCatId="accent3" phldr="1"/>
      <dgm:spPr/>
      <dgm:t>
        <a:bodyPr/>
        <a:lstStyle/>
        <a:p>
          <a:endParaRPr lang="es-MX"/>
        </a:p>
      </dgm:t>
    </dgm:pt>
    <dgm:pt modelId="{4C66806C-3C71-4A38-A225-2B060E344CAD}">
      <dgm:prSet phldrT="[Texto]" custT="1"/>
      <dgm:spPr>
        <a:solidFill>
          <a:schemeClr val="tx1">
            <a:lumMod val="85000"/>
            <a:lumOff val="15000"/>
          </a:schemeClr>
        </a:solidFill>
        <a:ln w="28575">
          <a:solidFill>
            <a:schemeClr val="tx1">
              <a:lumMod val="65000"/>
              <a:lumOff val="35000"/>
            </a:schemeClr>
          </a:solidFill>
        </a:ln>
      </dgm:spPr>
      <dgm:t>
        <a:bodyPr/>
        <a:lstStyle/>
        <a:p>
          <a:r>
            <a:rPr lang="es-MX" sz="1600" dirty="0"/>
            <a:t>Encuestas con muestreo</a:t>
          </a:r>
        </a:p>
        <a:p>
          <a:r>
            <a:rPr lang="es-MX" sz="1600" dirty="0"/>
            <a:t>probabilístico</a:t>
          </a:r>
        </a:p>
      </dgm:t>
    </dgm:pt>
    <dgm:pt modelId="{6B1BB3D3-7987-4C00-8E38-DCF232DA375F}" type="parTrans" cxnId="{1EFC49FA-CEDB-4FB1-80CC-143780D32575}">
      <dgm:prSet/>
      <dgm:spPr/>
      <dgm:t>
        <a:bodyPr/>
        <a:lstStyle/>
        <a:p>
          <a:endParaRPr lang="es-MX" sz="1600"/>
        </a:p>
      </dgm:t>
    </dgm:pt>
    <dgm:pt modelId="{58B90B52-C1AD-4BB4-9D35-DC4458FBF1EE}" type="sibTrans" cxnId="{1EFC49FA-CEDB-4FB1-80CC-143780D32575}">
      <dgm:prSet/>
      <dgm:spPr/>
      <dgm:t>
        <a:bodyPr/>
        <a:lstStyle/>
        <a:p>
          <a:endParaRPr lang="es-MX" sz="1600"/>
        </a:p>
      </dgm:t>
    </dgm:pt>
    <dgm:pt modelId="{8324764E-9475-4F21-A6DE-B0D21FFB6D17}">
      <dgm:prSet phldrT="[Texto]" custT="1"/>
      <dgm:spPr>
        <a:solidFill>
          <a:schemeClr val="accent3">
            <a:lumMod val="40000"/>
            <a:lumOff val="60000"/>
            <a:alpha val="90000"/>
          </a:schemeClr>
        </a:solidFill>
        <a:ln w="28575">
          <a:solidFill>
            <a:schemeClr val="tx1">
              <a:lumMod val="65000"/>
              <a:lumOff val="35000"/>
            </a:schemeClr>
          </a:solidFill>
        </a:ln>
      </dgm:spPr>
      <dgm:t>
        <a:bodyPr/>
        <a:lstStyle/>
        <a:p>
          <a:r>
            <a:rPr lang="es-MX" sz="1400" b="1" i="1" dirty="0">
              <a:solidFill>
                <a:schemeClr val="tx1">
                  <a:lumMod val="95000"/>
                  <a:lumOff val="5000"/>
                </a:schemeClr>
              </a:solidFill>
            </a:rPr>
            <a:t>Cobertura de la variable de diseño</a:t>
          </a:r>
        </a:p>
      </dgm:t>
    </dgm:pt>
    <dgm:pt modelId="{1316C9F2-F196-4CE3-812B-95D5D1DDE014}" type="parTrans" cxnId="{2A75824B-8263-4E7C-96D6-4658AFF10907}">
      <dgm:prSet/>
      <dgm:spPr>
        <a:ln w="28575">
          <a:solidFill>
            <a:schemeClr val="tx1">
              <a:lumMod val="65000"/>
              <a:lumOff val="35000"/>
            </a:schemeClr>
          </a:solidFill>
        </a:ln>
      </dgm:spPr>
      <dgm:t>
        <a:bodyPr/>
        <a:lstStyle/>
        <a:p>
          <a:endParaRPr lang="es-MX" sz="1600"/>
        </a:p>
      </dgm:t>
    </dgm:pt>
    <dgm:pt modelId="{34FAF2B6-4C3A-4DAF-B0D1-5A1A4618892C}" type="sibTrans" cxnId="{2A75824B-8263-4E7C-96D6-4658AFF10907}">
      <dgm:prSet/>
      <dgm:spPr/>
      <dgm:t>
        <a:bodyPr/>
        <a:lstStyle/>
        <a:p>
          <a:endParaRPr lang="es-MX" sz="1600"/>
        </a:p>
      </dgm:t>
    </dgm:pt>
    <dgm:pt modelId="{E22E58D3-23B3-4200-B966-B8D93B102FF8}">
      <dgm:prSet phldrT="[Texto]" custT="1"/>
      <dgm:spPr>
        <a:solidFill>
          <a:schemeClr val="tx1">
            <a:lumMod val="85000"/>
            <a:lumOff val="15000"/>
          </a:schemeClr>
        </a:solidFill>
        <a:ln w="28575">
          <a:solidFill>
            <a:schemeClr val="tx1">
              <a:lumMod val="65000"/>
              <a:lumOff val="35000"/>
            </a:schemeClr>
          </a:solidFill>
        </a:ln>
      </dgm:spPr>
      <dgm:t>
        <a:bodyPr/>
        <a:lstStyle/>
        <a:p>
          <a:r>
            <a:rPr lang="es-MX" sz="1600" dirty="0"/>
            <a:t>Encuestas con muestreo no probabilístico</a:t>
          </a:r>
        </a:p>
      </dgm:t>
    </dgm:pt>
    <dgm:pt modelId="{3FF10124-046B-4903-A783-EEE469DF57C8}" type="parTrans" cxnId="{63D10BB3-5EE9-475D-AD1C-1C5401493FDF}">
      <dgm:prSet/>
      <dgm:spPr/>
      <dgm:t>
        <a:bodyPr/>
        <a:lstStyle/>
        <a:p>
          <a:endParaRPr lang="es-MX" sz="1600"/>
        </a:p>
      </dgm:t>
    </dgm:pt>
    <dgm:pt modelId="{D00D20FE-8148-40A1-8F02-FD1D39A7DA63}" type="sibTrans" cxnId="{63D10BB3-5EE9-475D-AD1C-1C5401493FDF}">
      <dgm:prSet/>
      <dgm:spPr/>
      <dgm:t>
        <a:bodyPr/>
        <a:lstStyle/>
        <a:p>
          <a:endParaRPr lang="es-MX" sz="1600"/>
        </a:p>
      </dgm:t>
    </dgm:pt>
    <dgm:pt modelId="{12E41991-2343-432B-982D-FD55F8D0717C}">
      <dgm:prSet phldrT="[Texto]" custT="1"/>
      <dgm:spPr>
        <a:solidFill>
          <a:srgbClr val="8E0000"/>
        </a:solidFill>
        <a:ln w="28575">
          <a:solidFill>
            <a:schemeClr val="tx1">
              <a:lumMod val="65000"/>
              <a:lumOff val="35000"/>
            </a:schemeClr>
          </a:solidFill>
        </a:ln>
      </dgm:spPr>
      <dgm:t>
        <a:bodyPr/>
        <a:lstStyle/>
        <a:p>
          <a:r>
            <a:rPr lang="es-MX" sz="1400" b="1" i="1" dirty="0">
              <a:solidFill>
                <a:schemeClr val="bg1"/>
              </a:solidFill>
            </a:rPr>
            <a:t> Error estándar</a:t>
          </a:r>
        </a:p>
      </dgm:t>
    </dgm:pt>
    <dgm:pt modelId="{9E8D7F1C-2FC7-43FE-8450-C8C18D56134E}" type="parTrans" cxnId="{50A622FF-12A1-46D7-8BA2-5968E49AE532}">
      <dgm:prSet/>
      <dgm:spPr>
        <a:ln w="28575">
          <a:solidFill>
            <a:schemeClr val="tx1">
              <a:lumMod val="65000"/>
              <a:lumOff val="35000"/>
            </a:schemeClr>
          </a:solidFill>
        </a:ln>
      </dgm:spPr>
      <dgm:t>
        <a:bodyPr/>
        <a:lstStyle/>
        <a:p>
          <a:endParaRPr lang="es-MX" sz="1600"/>
        </a:p>
      </dgm:t>
    </dgm:pt>
    <dgm:pt modelId="{4E734C93-7F56-4756-A780-22933D66AC28}" type="sibTrans" cxnId="{50A622FF-12A1-46D7-8BA2-5968E49AE532}">
      <dgm:prSet/>
      <dgm:spPr/>
      <dgm:t>
        <a:bodyPr/>
        <a:lstStyle/>
        <a:p>
          <a:endParaRPr lang="es-MX" sz="1600"/>
        </a:p>
      </dgm:t>
    </dgm:pt>
    <dgm:pt modelId="{818A650A-97F2-496B-9CB6-61752D8E8175}">
      <dgm:prSet phldrT="[Texto]" custT="1"/>
      <dgm:spPr>
        <a:solidFill>
          <a:srgbClr val="8E0000"/>
        </a:solidFill>
        <a:ln w="28575">
          <a:solidFill>
            <a:schemeClr val="tx1">
              <a:lumMod val="65000"/>
              <a:lumOff val="35000"/>
            </a:schemeClr>
          </a:solidFill>
        </a:ln>
      </dgm:spPr>
      <dgm:t>
        <a:bodyPr/>
        <a:lstStyle/>
        <a:p>
          <a:r>
            <a:rPr lang="es-MX" sz="1400" b="1" i="1" dirty="0">
              <a:solidFill>
                <a:schemeClr val="bg1"/>
              </a:solidFill>
            </a:rPr>
            <a:t>Coeficiente de variación</a:t>
          </a:r>
        </a:p>
      </dgm:t>
    </dgm:pt>
    <dgm:pt modelId="{BBB3317F-93A3-44EB-86DD-7FF70B0F1217}" type="parTrans" cxnId="{7612CD17-2F07-4DF3-AF4B-03051A18DAE1}">
      <dgm:prSet/>
      <dgm:spPr>
        <a:ln w="28575">
          <a:solidFill>
            <a:schemeClr val="tx1">
              <a:lumMod val="65000"/>
              <a:lumOff val="35000"/>
            </a:schemeClr>
          </a:solidFill>
        </a:ln>
      </dgm:spPr>
      <dgm:t>
        <a:bodyPr/>
        <a:lstStyle/>
        <a:p>
          <a:endParaRPr lang="es-MX" sz="1600"/>
        </a:p>
      </dgm:t>
    </dgm:pt>
    <dgm:pt modelId="{ED701E02-94D4-4A6C-B4C8-8DBDD486C2D7}" type="sibTrans" cxnId="{7612CD17-2F07-4DF3-AF4B-03051A18DAE1}">
      <dgm:prSet/>
      <dgm:spPr/>
      <dgm:t>
        <a:bodyPr/>
        <a:lstStyle/>
        <a:p>
          <a:endParaRPr lang="es-MX" sz="1600"/>
        </a:p>
      </dgm:t>
    </dgm:pt>
    <dgm:pt modelId="{7DF2B58F-407D-45FE-8046-6D08369094EA}">
      <dgm:prSet phldrT="[Texto]" custT="1"/>
      <dgm:spPr>
        <a:solidFill>
          <a:schemeClr val="accent3">
            <a:lumMod val="40000"/>
            <a:lumOff val="60000"/>
            <a:alpha val="90000"/>
          </a:schemeClr>
        </a:solidFill>
        <a:ln w="28575">
          <a:solidFill>
            <a:srgbClr val="8E0000"/>
          </a:solidFill>
          <a:prstDash val="sysDash"/>
        </a:ln>
      </dgm:spPr>
      <dgm:t>
        <a:bodyPr/>
        <a:lstStyle/>
        <a:p>
          <a:r>
            <a:rPr lang="es-MX" sz="1400" dirty="0">
              <a:ln>
                <a:noFill/>
                <a:prstDash val="sysDash"/>
              </a:ln>
              <a:solidFill>
                <a:srgbClr val="7A0000"/>
              </a:solidFill>
            </a:rPr>
            <a:t>Por definir</a:t>
          </a:r>
        </a:p>
      </dgm:t>
    </dgm:pt>
    <dgm:pt modelId="{7A51E129-FEA0-4F83-A8C8-20FA5DBB42CF}" type="parTrans" cxnId="{4BBF92B6-CB86-4150-A1DD-0DDC510DCADE}">
      <dgm:prSet/>
      <dgm:spPr>
        <a:ln w="28575">
          <a:solidFill>
            <a:srgbClr val="7A0000"/>
          </a:solidFill>
        </a:ln>
      </dgm:spPr>
      <dgm:t>
        <a:bodyPr/>
        <a:lstStyle/>
        <a:p>
          <a:endParaRPr lang="es-MX" sz="1600"/>
        </a:p>
      </dgm:t>
    </dgm:pt>
    <dgm:pt modelId="{3D2043CD-9B69-47AF-8CC6-741D9B9227CD}" type="sibTrans" cxnId="{4BBF92B6-CB86-4150-A1DD-0DDC510DCADE}">
      <dgm:prSet/>
      <dgm:spPr/>
      <dgm:t>
        <a:bodyPr/>
        <a:lstStyle/>
        <a:p>
          <a:endParaRPr lang="es-MX" sz="1600"/>
        </a:p>
      </dgm:t>
    </dgm:pt>
    <dgm:pt modelId="{EC218974-511D-4DFE-9E30-1587735CC854}">
      <dgm:prSet phldrT="[Texto]" custT="1"/>
      <dgm:spPr>
        <a:solidFill>
          <a:schemeClr val="tx1">
            <a:lumMod val="85000"/>
            <a:lumOff val="15000"/>
          </a:schemeClr>
        </a:solidFill>
        <a:ln w="28575">
          <a:solidFill>
            <a:schemeClr val="tx1">
              <a:lumMod val="65000"/>
              <a:lumOff val="35000"/>
            </a:schemeClr>
          </a:solidFill>
        </a:ln>
      </dgm:spPr>
      <dgm:t>
        <a:bodyPr/>
        <a:lstStyle/>
        <a:p>
          <a:r>
            <a:rPr lang="es-MX" sz="1600" dirty="0"/>
            <a:t>Estadística derivada</a:t>
          </a:r>
        </a:p>
      </dgm:t>
    </dgm:pt>
    <dgm:pt modelId="{2DBE442E-A057-4C3F-826C-659A4C39B88B}" type="parTrans" cxnId="{B63F482B-C79E-413A-A75B-0EB1B42A9B12}">
      <dgm:prSet/>
      <dgm:spPr/>
      <dgm:t>
        <a:bodyPr/>
        <a:lstStyle/>
        <a:p>
          <a:endParaRPr lang="es-MX" sz="1600"/>
        </a:p>
      </dgm:t>
    </dgm:pt>
    <dgm:pt modelId="{34AB4EC6-E875-4FF8-B832-6647A4B7F8A9}" type="sibTrans" cxnId="{B63F482B-C79E-413A-A75B-0EB1B42A9B12}">
      <dgm:prSet/>
      <dgm:spPr/>
      <dgm:t>
        <a:bodyPr/>
        <a:lstStyle/>
        <a:p>
          <a:endParaRPr lang="es-MX" sz="1600"/>
        </a:p>
      </dgm:t>
    </dgm:pt>
    <dgm:pt modelId="{36D39ABA-8A78-457D-B8BC-55FE7CBFDF3B}">
      <dgm:prSet phldrT="[Texto]" custT="1"/>
      <dgm:spPr>
        <a:solidFill>
          <a:schemeClr val="accent3">
            <a:lumMod val="40000"/>
            <a:lumOff val="60000"/>
            <a:alpha val="90000"/>
          </a:schemeClr>
        </a:solidFill>
        <a:ln w="28575">
          <a:solidFill>
            <a:schemeClr val="tx1">
              <a:lumMod val="65000"/>
              <a:lumOff val="35000"/>
            </a:schemeClr>
          </a:solidFill>
        </a:ln>
      </dgm:spPr>
      <dgm:t>
        <a:bodyPr/>
        <a:lstStyle/>
        <a:p>
          <a:r>
            <a:rPr lang="es-MX" sz="1400" b="1" i="1" dirty="0">
              <a:solidFill>
                <a:schemeClr val="tx1">
                  <a:lumMod val="95000"/>
                  <a:lumOff val="5000"/>
                </a:schemeClr>
              </a:solidFill>
            </a:rPr>
            <a:t>Tasa de no respuesta antes de imputación a nivel de unidad de observación</a:t>
          </a:r>
        </a:p>
      </dgm:t>
    </dgm:pt>
    <dgm:pt modelId="{1C6E615B-EB99-4A2E-ACC2-48207048FCE2}" type="parTrans" cxnId="{CBA943E8-23AD-4801-A218-DF58AA898EFE}">
      <dgm:prSet/>
      <dgm:spPr>
        <a:ln w="28575">
          <a:solidFill>
            <a:schemeClr val="tx1">
              <a:lumMod val="65000"/>
              <a:lumOff val="35000"/>
            </a:schemeClr>
          </a:solidFill>
        </a:ln>
      </dgm:spPr>
      <dgm:t>
        <a:bodyPr/>
        <a:lstStyle/>
        <a:p>
          <a:endParaRPr lang="es-MX" sz="1600"/>
        </a:p>
      </dgm:t>
    </dgm:pt>
    <dgm:pt modelId="{A312EF21-A0B4-4758-973B-36B604C31A1D}" type="sibTrans" cxnId="{CBA943E8-23AD-4801-A218-DF58AA898EFE}">
      <dgm:prSet/>
      <dgm:spPr/>
      <dgm:t>
        <a:bodyPr/>
        <a:lstStyle/>
        <a:p>
          <a:endParaRPr lang="es-MX" sz="1600"/>
        </a:p>
      </dgm:t>
    </dgm:pt>
    <dgm:pt modelId="{23E9B363-C02D-4DF1-ADDF-087E7CFFE218}">
      <dgm:prSet phldrT="[Texto]" custT="1"/>
      <dgm:spPr>
        <a:solidFill>
          <a:srgbClr val="8E0000"/>
        </a:solidFill>
        <a:ln w="28575">
          <a:solidFill>
            <a:schemeClr val="tx1">
              <a:lumMod val="65000"/>
              <a:lumOff val="35000"/>
            </a:schemeClr>
          </a:solidFill>
        </a:ln>
      </dgm:spPr>
      <dgm:t>
        <a:bodyPr/>
        <a:lstStyle/>
        <a:p>
          <a:r>
            <a:rPr lang="es-MX" sz="1400" b="1" i="1" dirty="0">
              <a:solidFill>
                <a:schemeClr val="bg1"/>
              </a:solidFill>
            </a:rPr>
            <a:t>Intervalos de confianza</a:t>
          </a:r>
        </a:p>
      </dgm:t>
    </dgm:pt>
    <dgm:pt modelId="{C69104C4-B18E-4D4D-BF8E-83AFD0CDDE2E}" type="parTrans" cxnId="{0618CEDC-E149-4D35-AED2-3F53C9E2C511}">
      <dgm:prSet/>
      <dgm:spPr>
        <a:ln w="28575">
          <a:solidFill>
            <a:schemeClr val="tx1">
              <a:lumMod val="65000"/>
              <a:lumOff val="35000"/>
            </a:schemeClr>
          </a:solidFill>
        </a:ln>
      </dgm:spPr>
      <dgm:t>
        <a:bodyPr/>
        <a:lstStyle/>
        <a:p>
          <a:endParaRPr lang="es-MX" sz="1600"/>
        </a:p>
      </dgm:t>
    </dgm:pt>
    <dgm:pt modelId="{330A8867-D9B3-4BFB-ADA1-CCED9FCADC3B}" type="sibTrans" cxnId="{0618CEDC-E149-4D35-AED2-3F53C9E2C511}">
      <dgm:prSet/>
      <dgm:spPr/>
      <dgm:t>
        <a:bodyPr/>
        <a:lstStyle/>
        <a:p>
          <a:endParaRPr lang="es-MX" sz="1600"/>
        </a:p>
      </dgm:t>
    </dgm:pt>
    <dgm:pt modelId="{3D8F9BF8-FC33-4E5E-97FF-D24DE6AE305C}">
      <dgm:prSet phldrT="[Texto]" custT="1"/>
      <dgm:spPr>
        <a:solidFill>
          <a:schemeClr val="tx1">
            <a:lumMod val="85000"/>
            <a:lumOff val="15000"/>
          </a:schemeClr>
        </a:solidFill>
        <a:ln w="28575">
          <a:solidFill>
            <a:schemeClr val="tx1">
              <a:lumMod val="65000"/>
              <a:lumOff val="35000"/>
            </a:schemeClr>
          </a:solidFill>
        </a:ln>
      </dgm:spPr>
      <dgm:t>
        <a:bodyPr/>
        <a:lstStyle/>
        <a:p>
          <a:r>
            <a:rPr lang="es-MX" sz="1600" dirty="0"/>
            <a:t>Información geográfica</a:t>
          </a:r>
        </a:p>
      </dgm:t>
    </dgm:pt>
    <dgm:pt modelId="{5B513380-FADF-4913-85DE-E3BDDD363BB6}" type="parTrans" cxnId="{DB8BA70A-2A25-4BCE-9C65-09B97C02FA9F}">
      <dgm:prSet/>
      <dgm:spPr/>
      <dgm:t>
        <a:bodyPr/>
        <a:lstStyle/>
        <a:p>
          <a:endParaRPr lang="es-MX" sz="1600"/>
        </a:p>
      </dgm:t>
    </dgm:pt>
    <dgm:pt modelId="{9A68721D-946D-465D-BC95-6F9C5DF4C497}" type="sibTrans" cxnId="{DB8BA70A-2A25-4BCE-9C65-09B97C02FA9F}">
      <dgm:prSet/>
      <dgm:spPr/>
      <dgm:t>
        <a:bodyPr/>
        <a:lstStyle/>
        <a:p>
          <a:endParaRPr lang="es-MX" sz="1600"/>
        </a:p>
      </dgm:t>
    </dgm:pt>
    <dgm:pt modelId="{A33DA8F3-A5D4-474E-BE5E-82A3EF002095}">
      <dgm:prSet phldrT="[Texto]" custT="1"/>
      <dgm:spPr>
        <a:solidFill>
          <a:srgbClr val="8E0000"/>
        </a:solidFill>
        <a:ln w="28575">
          <a:solidFill>
            <a:schemeClr val="tx1">
              <a:lumMod val="65000"/>
              <a:lumOff val="35000"/>
            </a:schemeClr>
          </a:solidFill>
        </a:ln>
      </dgm:spPr>
      <dgm:t>
        <a:bodyPr/>
        <a:lstStyle/>
        <a:p>
          <a:r>
            <a:rPr lang="es-MX" sz="1400" b="1" i="1" dirty="0">
              <a:solidFill>
                <a:schemeClr val="bg1"/>
              </a:solidFill>
            </a:rPr>
            <a:t>Error cuadrático medio (planimétrico y vertical)</a:t>
          </a:r>
        </a:p>
      </dgm:t>
    </dgm:pt>
    <dgm:pt modelId="{4FD82D77-F282-4EAE-895F-C62B0B3EFE80}" type="parTrans" cxnId="{DE34BF7D-FE73-4ACE-B60F-B87BF29A3769}">
      <dgm:prSet/>
      <dgm:spPr>
        <a:ln w="28575">
          <a:solidFill>
            <a:schemeClr val="tx1">
              <a:lumMod val="65000"/>
              <a:lumOff val="35000"/>
            </a:schemeClr>
          </a:solidFill>
        </a:ln>
      </dgm:spPr>
      <dgm:t>
        <a:bodyPr/>
        <a:lstStyle/>
        <a:p>
          <a:endParaRPr lang="es-MX" sz="1600"/>
        </a:p>
      </dgm:t>
    </dgm:pt>
    <dgm:pt modelId="{1AE79FD4-131E-421B-99D8-02B492576B54}" type="sibTrans" cxnId="{DE34BF7D-FE73-4ACE-B60F-B87BF29A3769}">
      <dgm:prSet/>
      <dgm:spPr/>
      <dgm:t>
        <a:bodyPr/>
        <a:lstStyle/>
        <a:p>
          <a:endParaRPr lang="es-MX" sz="1600"/>
        </a:p>
      </dgm:t>
    </dgm:pt>
    <dgm:pt modelId="{7C58C8B7-6D8B-47A1-AC99-AFF927927D97}">
      <dgm:prSet phldrT="[Texto]" custT="1"/>
      <dgm:spPr>
        <a:solidFill>
          <a:srgbClr val="8E0000"/>
        </a:solidFill>
        <a:ln w="28575">
          <a:solidFill>
            <a:schemeClr val="tx1">
              <a:lumMod val="65000"/>
              <a:lumOff val="35000"/>
            </a:schemeClr>
          </a:solidFill>
        </a:ln>
      </dgm:spPr>
      <dgm:t>
        <a:bodyPr/>
        <a:lstStyle/>
        <a:p>
          <a:r>
            <a:rPr lang="es-MX" sz="1400" b="1" i="1" dirty="0">
              <a:solidFill>
                <a:schemeClr val="bg1"/>
              </a:solidFill>
            </a:rPr>
            <a:t>Revisión de consistencia topológica</a:t>
          </a:r>
        </a:p>
      </dgm:t>
    </dgm:pt>
    <dgm:pt modelId="{25B817A6-EF08-4D60-BE66-2ADF714E3939}" type="parTrans" cxnId="{691CB6EB-F996-43AF-A296-83F6D47EA671}">
      <dgm:prSet/>
      <dgm:spPr>
        <a:ln w="28575">
          <a:solidFill>
            <a:schemeClr val="tx1">
              <a:lumMod val="65000"/>
              <a:lumOff val="35000"/>
            </a:schemeClr>
          </a:solidFill>
        </a:ln>
      </dgm:spPr>
      <dgm:t>
        <a:bodyPr/>
        <a:lstStyle/>
        <a:p>
          <a:endParaRPr lang="es-MX" sz="1600"/>
        </a:p>
      </dgm:t>
    </dgm:pt>
    <dgm:pt modelId="{86B1638B-8965-4A6D-9534-C6617CDC282C}" type="sibTrans" cxnId="{691CB6EB-F996-43AF-A296-83F6D47EA671}">
      <dgm:prSet/>
      <dgm:spPr/>
      <dgm:t>
        <a:bodyPr/>
        <a:lstStyle/>
        <a:p>
          <a:endParaRPr lang="es-MX" sz="1600"/>
        </a:p>
      </dgm:t>
    </dgm:pt>
    <dgm:pt modelId="{D515841B-2DB4-4508-9AF6-7606BFF8062F}">
      <dgm:prSet phldrT="[Texto]" custT="1"/>
      <dgm:spPr>
        <a:solidFill>
          <a:schemeClr val="tx1">
            <a:lumMod val="85000"/>
            <a:lumOff val="15000"/>
          </a:schemeClr>
        </a:solidFill>
        <a:ln w="28575">
          <a:solidFill>
            <a:schemeClr val="tx1">
              <a:lumMod val="65000"/>
              <a:lumOff val="35000"/>
            </a:schemeClr>
          </a:solidFill>
        </a:ln>
      </dgm:spPr>
      <dgm:t>
        <a:bodyPr/>
        <a:lstStyle/>
        <a:p>
          <a:r>
            <a:rPr lang="es-MX" sz="1600" dirty="0"/>
            <a:t>Censos y registros administrativos</a:t>
          </a:r>
        </a:p>
      </dgm:t>
    </dgm:pt>
    <dgm:pt modelId="{00BF03C7-8C14-4991-BC7E-2BBD22B2F66F}" type="parTrans" cxnId="{07DBE13A-3D5E-429D-B9AA-08A7577FFBA7}">
      <dgm:prSet/>
      <dgm:spPr/>
      <dgm:t>
        <a:bodyPr/>
        <a:lstStyle/>
        <a:p>
          <a:endParaRPr lang="es-ES" sz="1600"/>
        </a:p>
      </dgm:t>
    </dgm:pt>
    <dgm:pt modelId="{A8BBD852-7941-4534-B834-826B028532F4}" type="sibTrans" cxnId="{07DBE13A-3D5E-429D-B9AA-08A7577FFBA7}">
      <dgm:prSet/>
      <dgm:spPr/>
      <dgm:t>
        <a:bodyPr/>
        <a:lstStyle/>
        <a:p>
          <a:endParaRPr lang="es-ES" sz="1600"/>
        </a:p>
      </dgm:t>
    </dgm:pt>
    <dgm:pt modelId="{D29FDBE5-CB0D-4D04-9305-022CD26A660A}">
      <dgm:prSet phldrT="[Texto]" custT="1"/>
      <dgm:spPr>
        <a:solidFill>
          <a:schemeClr val="accent3">
            <a:lumMod val="40000"/>
            <a:lumOff val="60000"/>
            <a:alpha val="90000"/>
          </a:schemeClr>
        </a:solidFill>
        <a:ln w="28575">
          <a:solidFill>
            <a:srgbClr val="8E0000"/>
          </a:solidFill>
          <a:prstDash val="sysDash"/>
        </a:ln>
      </dgm:spPr>
      <dgm:t>
        <a:bodyPr/>
        <a:lstStyle/>
        <a:p>
          <a:r>
            <a:rPr lang="es-MX" sz="1400" dirty="0">
              <a:ln>
                <a:noFill/>
                <a:prstDash val="sysDash"/>
              </a:ln>
              <a:solidFill>
                <a:srgbClr val="7A0000"/>
              </a:solidFill>
            </a:rPr>
            <a:t>Por definir</a:t>
          </a:r>
        </a:p>
      </dgm:t>
    </dgm:pt>
    <dgm:pt modelId="{3BD704A5-6B27-48C5-82AC-9682236A1160}" type="parTrans" cxnId="{6ACFA6FE-BAA2-4268-8E7A-97FE97903576}">
      <dgm:prSet/>
      <dgm:spPr>
        <a:ln w="28575">
          <a:solidFill>
            <a:srgbClr val="7A0000"/>
          </a:solidFill>
        </a:ln>
      </dgm:spPr>
      <dgm:t>
        <a:bodyPr/>
        <a:lstStyle/>
        <a:p>
          <a:endParaRPr lang="es-MX" sz="1600"/>
        </a:p>
      </dgm:t>
    </dgm:pt>
    <dgm:pt modelId="{C6B2DA39-6749-43BE-953D-2367FA612883}" type="sibTrans" cxnId="{6ACFA6FE-BAA2-4268-8E7A-97FE97903576}">
      <dgm:prSet/>
      <dgm:spPr/>
      <dgm:t>
        <a:bodyPr/>
        <a:lstStyle/>
        <a:p>
          <a:endParaRPr lang="es-ES" sz="1600"/>
        </a:p>
      </dgm:t>
    </dgm:pt>
    <dgm:pt modelId="{C6CE7946-2AF3-4271-8E2C-D36601A1CAC5}">
      <dgm:prSet phldrT="[Texto]" custT="1"/>
      <dgm:spPr>
        <a:solidFill>
          <a:schemeClr val="accent3">
            <a:lumMod val="40000"/>
            <a:lumOff val="60000"/>
            <a:alpha val="90000"/>
          </a:schemeClr>
        </a:solidFill>
        <a:ln w="28575">
          <a:solidFill>
            <a:schemeClr val="tx1">
              <a:lumMod val="65000"/>
              <a:lumOff val="35000"/>
            </a:schemeClr>
          </a:solidFill>
        </a:ln>
      </dgm:spPr>
      <dgm:t>
        <a:bodyPr/>
        <a:lstStyle/>
        <a:p>
          <a:r>
            <a:rPr lang="es-MX" sz="1400" b="1" i="1" dirty="0"/>
            <a:t>Tasa de no respuesta después de imputación a nivel unidad de observación</a:t>
          </a:r>
        </a:p>
      </dgm:t>
    </dgm:pt>
    <dgm:pt modelId="{CE08A783-E407-4306-9408-851C3F3E3847}" type="parTrans" cxnId="{6D5C77CB-3DF8-4CAF-B8F6-FE103096D1F5}">
      <dgm:prSet/>
      <dgm:spPr/>
      <dgm:t>
        <a:bodyPr/>
        <a:lstStyle/>
        <a:p>
          <a:endParaRPr lang="es-MX"/>
        </a:p>
      </dgm:t>
    </dgm:pt>
    <dgm:pt modelId="{C2BC0C79-6771-4C46-B5E7-BED2A3590D50}" type="sibTrans" cxnId="{6D5C77CB-3DF8-4CAF-B8F6-FE103096D1F5}">
      <dgm:prSet/>
      <dgm:spPr/>
      <dgm:t>
        <a:bodyPr/>
        <a:lstStyle/>
        <a:p>
          <a:endParaRPr lang="es-MX"/>
        </a:p>
      </dgm:t>
    </dgm:pt>
    <dgm:pt modelId="{99B879F5-4E44-4B9C-8DC7-79BEE396D900}">
      <dgm:prSet phldrT="[Texto]" custT="1"/>
      <dgm:spPr>
        <a:solidFill>
          <a:schemeClr val="accent3">
            <a:lumMod val="40000"/>
            <a:lumOff val="60000"/>
            <a:alpha val="90000"/>
          </a:schemeClr>
        </a:solidFill>
        <a:ln w="28575">
          <a:solidFill>
            <a:schemeClr val="tx1">
              <a:lumMod val="65000"/>
              <a:lumOff val="35000"/>
            </a:schemeClr>
          </a:solidFill>
        </a:ln>
      </dgm:spPr>
      <dgm:t>
        <a:bodyPr/>
        <a:lstStyle/>
        <a:p>
          <a:r>
            <a:rPr lang="es-MX" sz="1400" b="1" i="1" dirty="0"/>
            <a:t>Tasa de imputación a nivel unidad de observación</a:t>
          </a:r>
        </a:p>
      </dgm:t>
    </dgm:pt>
    <dgm:pt modelId="{9A0E26C5-6613-4120-BD05-0FEA6ED58A57}" type="parTrans" cxnId="{05F463B1-1A1E-4A33-8AA8-8023D06C4FF1}">
      <dgm:prSet/>
      <dgm:spPr/>
      <dgm:t>
        <a:bodyPr/>
        <a:lstStyle/>
        <a:p>
          <a:endParaRPr lang="es-MX"/>
        </a:p>
      </dgm:t>
    </dgm:pt>
    <dgm:pt modelId="{99D1F35D-F606-4389-A2DB-200865DAF144}" type="sibTrans" cxnId="{05F463B1-1A1E-4A33-8AA8-8023D06C4FF1}">
      <dgm:prSet/>
      <dgm:spPr/>
      <dgm:t>
        <a:bodyPr/>
        <a:lstStyle/>
        <a:p>
          <a:endParaRPr lang="es-MX"/>
        </a:p>
      </dgm:t>
    </dgm:pt>
    <dgm:pt modelId="{3441FF32-4C10-48D6-A6FC-DF6D62F73B02}">
      <dgm:prSet phldrT="[Texto]" custT="1"/>
      <dgm:spPr>
        <a:solidFill>
          <a:schemeClr val="accent3">
            <a:lumMod val="40000"/>
            <a:lumOff val="60000"/>
            <a:alpha val="90000"/>
          </a:schemeClr>
        </a:solidFill>
        <a:ln w="28575">
          <a:solidFill>
            <a:schemeClr val="tx1">
              <a:lumMod val="65000"/>
              <a:lumOff val="35000"/>
            </a:schemeClr>
          </a:solidFill>
        </a:ln>
      </dgm:spPr>
      <dgm:t>
        <a:bodyPr/>
        <a:lstStyle/>
        <a:p>
          <a:r>
            <a:rPr lang="es-MX" sz="1400" b="1" i="1" dirty="0"/>
            <a:t>Tasa de </a:t>
          </a:r>
          <a:r>
            <a:rPr lang="es-MX" sz="1400" b="1" i="1" dirty="0" err="1"/>
            <a:t>sobrecobertura</a:t>
          </a:r>
          <a:r>
            <a:rPr lang="es-MX" sz="1400" b="1" i="1" dirty="0"/>
            <a:t> a nivel unidad de observación</a:t>
          </a:r>
        </a:p>
      </dgm:t>
    </dgm:pt>
    <dgm:pt modelId="{C3A7EABF-014C-498E-8093-8DA0EF070B4C}" type="parTrans" cxnId="{52D6C2DF-DD4A-48AD-A744-8B1DC731AA77}">
      <dgm:prSet/>
      <dgm:spPr/>
      <dgm:t>
        <a:bodyPr/>
        <a:lstStyle/>
        <a:p>
          <a:endParaRPr lang="es-MX"/>
        </a:p>
      </dgm:t>
    </dgm:pt>
    <dgm:pt modelId="{E24210C3-C540-45C6-B3F8-20BF13BD1E52}" type="sibTrans" cxnId="{52D6C2DF-DD4A-48AD-A744-8B1DC731AA77}">
      <dgm:prSet/>
      <dgm:spPr/>
      <dgm:t>
        <a:bodyPr/>
        <a:lstStyle/>
        <a:p>
          <a:endParaRPr lang="es-MX"/>
        </a:p>
      </dgm:t>
    </dgm:pt>
    <dgm:pt modelId="{8287611B-C240-480F-9FA5-95E3481024D3}">
      <dgm:prSet phldrT="[Texto]" custT="1"/>
      <dgm:spPr>
        <a:solidFill>
          <a:schemeClr val="accent3">
            <a:lumMod val="40000"/>
            <a:lumOff val="60000"/>
            <a:alpha val="90000"/>
          </a:schemeClr>
        </a:solidFill>
        <a:ln w="28575">
          <a:solidFill>
            <a:schemeClr val="tx1">
              <a:lumMod val="65000"/>
              <a:lumOff val="35000"/>
            </a:schemeClr>
          </a:solidFill>
        </a:ln>
      </dgm:spPr>
      <dgm:t>
        <a:bodyPr/>
        <a:lstStyle/>
        <a:p>
          <a:r>
            <a:rPr lang="es-419" sz="1400" b="1" i="1" dirty="0"/>
            <a:t>Tasa de cumplimiento de la muestra mínima antes de imputación </a:t>
          </a:r>
          <a:endParaRPr lang="es-MX" sz="1400" b="1" i="1" dirty="0"/>
        </a:p>
      </dgm:t>
    </dgm:pt>
    <dgm:pt modelId="{2F621B20-6EC7-4FB4-8BDD-1E19ADA01790}" type="parTrans" cxnId="{632C3A83-FB52-4885-AE05-353802C664F9}">
      <dgm:prSet/>
      <dgm:spPr/>
      <dgm:t>
        <a:bodyPr/>
        <a:lstStyle/>
        <a:p>
          <a:endParaRPr lang="es-MX"/>
        </a:p>
      </dgm:t>
    </dgm:pt>
    <dgm:pt modelId="{AA9C80F6-22A8-4AF8-8565-AF8C02387048}" type="sibTrans" cxnId="{632C3A83-FB52-4885-AE05-353802C664F9}">
      <dgm:prSet/>
      <dgm:spPr/>
      <dgm:t>
        <a:bodyPr/>
        <a:lstStyle/>
        <a:p>
          <a:endParaRPr lang="es-MX"/>
        </a:p>
      </dgm:t>
    </dgm:pt>
    <dgm:pt modelId="{BCD7B7B2-61A6-4538-92DD-E3D89B2B3322}" type="pres">
      <dgm:prSet presAssocID="{AACA79A0-F05A-4680-A432-5E4E8CB00A88}" presName="diagram" presStyleCnt="0">
        <dgm:presLayoutVars>
          <dgm:chPref val="1"/>
          <dgm:dir/>
          <dgm:animOne val="branch"/>
          <dgm:animLvl val="lvl"/>
          <dgm:resizeHandles/>
        </dgm:presLayoutVars>
      </dgm:prSet>
      <dgm:spPr/>
      <dgm:t>
        <a:bodyPr/>
        <a:lstStyle/>
        <a:p>
          <a:endParaRPr lang="es-MX"/>
        </a:p>
      </dgm:t>
    </dgm:pt>
    <dgm:pt modelId="{EF847E98-5CB8-42FB-B023-5CF8DD5385F4}" type="pres">
      <dgm:prSet presAssocID="{4C66806C-3C71-4A38-A225-2B060E344CAD}" presName="root" presStyleCnt="0"/>
      <dgm:spPr/>
    </dgm:pt>
    <dgm:pt modelId="{7971DE60-46C5-49D8-B2A1-4990BC247ACB}" type="pres">
      <dgm:prSet presAssocID="{4C66806C-3C71-4A38-A225-2B060E344CAD}" presName="rootComposite" presStyleCnt="0"/>
      <dgm:spPr/>
    </dgm:pt>
    <dgm:pt modelId="{143D92B2-BE04-413D-A755-7706973106E3}" type="pres">
      <dgm:prSet presAssocID="{4C66806C-3C71-4A38-A225-2B060E344CAD}" presName="rootText" presStyleLbl="node1" presStyleIdx="0" presStyleCnt="5" custScaleX="216295"/>
      <dgm:spPr/>
      <dgm:t>
        <a:bodyPr/>
        <a:lstStyle/>
        <a:p>
          <a:endParaRPr lang="es-MX"/>
        </a:p>
      </dgm:t>
    </dgm:pt>
    <dgm:pt modelId="{98726523-5E08-4CB5-B7FB-FC090C2EF12E}" type="pres">
      <dgm:prSet presAssocID="{4C66806C-3C71-4A38-A225-2B060E344CAD}" presName="rootConnector" presStyleLbl="node1" presStyleIdx="0" presStyleCnt="5"/>
      <dgm:spPr/>
      <dgm:t>
        <a:bodyPr/>
        <a:lstStyle/>
        <a:p>
          <a:endParaRPr lang="es-MX"/>
        </a:p>
      </dgm:t>
    </dgm:pt>
    <dgm:pt modelId="{397F82DF-AF89-403B-B1CD-972CE50A9774}" type="pres">
      <dgm:prSet presAssocID="{4C66806C-3C71-4A38-A225-2B060E344CAD}" presName="childShape" presStyleCnt="0"/>
      <dgm:spPr/>
    </dgm:pt>
    <dgm:pt modelId="{04D57CE9-0F7D-4735-B0E7-98E46C789F4A}" type="pres">
      <dgm:prSet presAssocID="{BBB3317F-93A3-44EB-86DD-7FF70B0F1217}" presName="Name13" presStyleLbl="parChTrans1D2" presStyleIdx="0" presStyleCnt="13"/>
      <dgm:spPr/>
      <dgm:t>
        <a:bodyPr/>
        <a:lstStyle/>
        <a:p>
          <a:endParaRPr lang="es-MX"/>
        </a:p>
      </dgm:t>
    </dgm:pt>
    <dgm:pt modelId="{D502BDDE-3497-4978-BEC7-7591AD8073C2}" type="pres">
      <dgm:prSet presAssocID="{818A650A-97F2-496B-9CB6-61752D8E8175}" presName="childText" presStyleLbl="bgAcc1" presStyleIdx="0" presStyleCnt="13" custScaleX="228773">
        <dgm:presLayoutVars>
          <dgm:bulletEnabled val="1"/>
        </dgm:presLayoutVars>
      </dgm:prSet>
      <dgm:spPr/>
      <dgm:t>
        <a:bodyPr/>
        <a:lstStyle/>
        <a:p>
          <a:endParaRPr lang="es-MX"/>
        </a:p>
      </dgm:t>
    </dgm:pt>
    <dgm:pt modelId="{760E07AE-BAFD-4ADC-9CDE-70B17B4D2604}" type="pres">
      <dgm:prSet presAssocID="{9E8D7F1C-2FC7-43FE-8450-C8C18D56134E}" presName="Name13" presStyleLbl="parChTrans1D2" presStyleIdx="1" presStyleCnt="13"/>
      <dgm:spPr/>
      <dgm:t>
        <a:bodyPr/>
        <a:lstStyle/>
        <a:p>
          <a:endParaRPr lang="es-MX"/>
        </a:p>
      </dgm:t>
    </dgm:pt>
    <dgm:pt modelId="{41EF29FA-147B-4DBA-B051-1646A85E55EC}" type="pres">
      <dgm:prSet presAssocID="{12E41991-2343-432B-982D-FD55F8D0717C}" presName="childText" presStyleLbl="bgAcc1" presStyleIdx="1" presStyleCnt="13" custScaleX="228773">
        <dgm:presLayoutVars>
          <dgm:bulletEnabled val="1"/>
        </dgm:presLayoutVars>
      </dgm:prSet>
      <dgm:spPr/>
      <dgm:t>
        <a:bodyPr/>
        <a:lstStyle/>
        <a:p>
          <a:endParaRPr lang="es-MX"/>
        </a:p>
      </dgm:t>
    </dgm:pt>
    <dgm:pt modelId="{9940FAE7-3E5A-4272-9D75-4AB2ACC14E07}" type="pres">
      <dgm:prSet presAssocID="{C69104C4-B18E-4D4D-BF8E-83AFD0CDDE2E}" presName="Name13" presStyleLbl="parChTrans1D2" presStyleIdx="2" presStyleCnt="13"/>
      <dgm:spPr/>
      <dgm:t>
        <a:bodyPr/>
        <a:lstStyle/>
        <a:p>
          <a:endParaRPr lang="es-MX"/>
        </a:p>
      </dgm:t>
    </dgm:pt>
    <dgm:pt modelId="{ED9B3857-DF56-4ACB-8D90-DD18E0B8BFE1}" type="pres">
      <dgm:prSet presAssocID="{23E9B363-C02D-4DF1-ADDF-087E7CFFE218}" presName="childText" presStyleLbl="bgAcc1" presStyleIdx="2" presStyleCnt="13" custScaleX="228773">
        <dgm:presLayoutVars>
          <dgm:bulletEnabled val="1"/>
        </dgm:presLayoutVars>
      </dgm:prSet>
      <dgm:spPr/>
      <dgm:t>
        <a:bodyPr/>
        <a:lstStyle/>
        <a:p>
          <a:endParaRPr lang="es-MX"/>
        </a:p>
      </dgm:t>
    </dgm:pt>
    <dgm:pt modelId="{DA032903-B752-4AE4-8912-68E93E52D337}" type="pres">
      <dgm:prSet presAssocID="{2F621B20-6EC7-4FB4-8BDD-1E19ADA01790}" presName="Name13" presStyleLbl="parChTrans1D2" presStyleIdx="3" presStyleCnt="13"/>
      <dgm:spPr/>
      <dgm:t>
        <a:bodyPr/>
        <a:lstStyle/>
        <a:p>
          <a:endParaRPr lang="es-MX"/>
        </a:p>
      </dgm:t>
    </dgm:pt>
    <dgm:pt modelId="{57A9665A-DAD8-4CCB-A535-0391397F6E8D}" type="pres">
      <dgm:prSet presAssocID="{8287611B-C240-480F-9FA5-95E3481024D3}" presName="childText" presStyleLbl="bgAcc1" presStyleIdx="3" presStyleCnt="13" custScaleX="660390" custScaleY="63969">
        <dgm:presLayoutVars>
          <dgm:bulletEnabled val="1"/>
        </dgm:presLayoutVars>
      </dgm:prSet>
      <dgm:spPr/>
      <dgm:t>
        <a:bodyPr/>
        <a:lstStyle/>
        <a:p>
          <a:endParaRPr lang="es-MX"/>
        </a:p>
      </dgm:t>
    </dgm:pt>
    <dgm:pt modelId="{6E968568-EB6A-429B-9A62-3E7CA1885EC4}" type="pres">
      <dgm:prSet presAssocID="{1C6E615B-EB99-4A2E-ACC2-48207048FCE2}" presName="Name13" presStyleLbl="parChTrans1D2" presStyleIdx="4" presStyleCnt="13"/>
      <dgm:spPr/>
      <dgm:t>
        <a:bodyPr/>
        <a:lstStyle/>
        <a:p>
          <a:endParaRPr lang="es-MX"/>
        </a:p>
      </dgm:t>
    </dgm:pt>
    <dgm:pt modelId="{6311FB3E-7F49-4AE9-A878-75F55CE6D5A8}" type="pres">
      <dgm:prSet presAssocID="{36D39ABA-8A78-457D-B8BC-55FE7CBFDF3B}" presName="childText" presStyleLbl="bgAcc1" presStyleIdx="4" presStyleCnt="13" custScaleX="657287" custScaleY="63969">
        <dgm:presLayoutVars>
          <dgm:bulletEnabled val="1"/>
        </dgm:presLayoutVars>
      </dgm:prSet>
      <dgm:spPr/>
      <dgm:t>
        <a:bodyPr/>
        <a:lstStyle/>
        <a:p>
          <a:endParaRPr lang="es-MX"/>
        </a:p>
      </dgm:t>
    </dgm:pt>
    <dgm:pt modelId="{9E981EE8-E751-4FB8-817F-04C8A1382B89}" type="pres">
      <dgm:prSet presAssocID="{CE08A783-E407-4306-9408-851C3F3E3847}" presName="Name13" presStyleLbl="parChTrans1D2" presStyleIdx="5" presStyleCnt="13"/>
      <dgm:spPr/>
      <dgm:t>
        <a:bodyPr/>
        <a:lstStyle/>
        <a:p>
          <a:endParaRPr lang="es-MX"/>
        </a:p>
      </dgm:t>
    </dgm:pt>
    <dgm:pt modelId="{93773FC4-A370-4853-BFDC-83477B995ED5}" type="pres">
      <dgm:prSet presAssocID="{C6CE7946-2AF3-4271-8E2C-D36601A1CAC5}" presName="childText" presStyleLbl="bgAcc1" presStyleIdx="5" presStyleCnt="13" custScaleX="657287" custScaleY="63969">
        <dgm:presLayoutVars>
          <dgm:bulletEnabled val="1"/>
        </dgm:presLayoutVars>
      </dgm:prSet>
      <dgm:spPr/>
      <dgm:t>
        <a:bodyPr/>
        <a:lstStyle/>
        <a:p>
          <a:endParaRPr lang="es-MX"/>
        </a:p>
      </dgm:t>
    </dgm:pt>
    <dgm:pt modelId="{DC44880C-2C00-4EA7-AAEE-5874F6604EB6}" type="pres">
      <dgm:prSet presAssocID="{9A0E26C5-6613-4120-BD05-0FEA6ED58A57}" presName="Name13" presStyleLbl="parChTrans1D2" presStyleIdx="6" presStyleCnt="13"/>
      <dgm:spPr/>
      <dgm:t>
        <a:bodyPr/>
        <a:lstStyle/>
        <a:p>
          <a:endParaRPr lang="es-MX"/>
        </a:p>
      </dgm:t>
    </dgm:pt>
    <dgm:pt modelId="{83601882-4591-45AF-B193-8EC9087BEE6A}" type="pres">
      <dgm:prSet presAssocID="{99B879F5-4E44-4B9C-8DC7-79BEE396D900}" presName="childText" presStyleLbl="bgAcc1" presStyleIdx="6" presStyleCnt="13" custScaleX="657287" custScaleY="57946">
        <dgm:presLayoutVars>
          <dgm:bulletEnabled val="1"/>
        </dgm:presLayoutVars>
      </dgm:prSet>
      <dgm:spPr/>
      <dgm:t>
        <a:bodyPr/>
        <a:lstStyle/>
        <a:p>
          <a:endParaRPr lang="es-MX"/>
        </a:p>
      </dgm:t>
    </dgm:pt>
    <dgm:pt modelId="{25157D8F-D0F9-479F-B03A-FC90A4D702AD}" type="pres">
      <dgm:prSet presAssocID="{C3A7EABF-014C-498E-8093-8DA0EF070B4C}" presName="Name13" presStyleLbl="parChTrans1D2" presStyleIdx="7" presStyleCnt="13"/>
      <dgm:spPr/>
      <dgm:t>
        <a:bodyPr/>
        <a:lstStyle/>
        <a:p>
          <a:endParaRPr lang="es-MX"/>
        </a:p>
      </dgm:t>
    </dgm:pt>
    <dgm:pt modelId="{22F857A4-EED7-4295-B760-48C8466E7ED9}" type="pres">
      <dgm:prSet presAssocID="{3441FF32-4C10-48D6-A6FC-DF6D62F73B02}" presName="childText" presStyleLbl="bgAcc1" presStyleIdx="7" presStyleCnt="13" custScaleX="657287" custScaleY="48365">
        <dgm:presLayoutVars>
          <dgm:bulletEnabled val="1"/>
        </dgm:presLayoutVars>
      </dgm:prSet>
      <dgm:spPr/>
      <dgm:t>
        <a:bodyPr/>
        <a:lstStyle/>
        <a:p>
          <a:endParaRPr lang="es-MX"/>
        </a:p>
      </dgm:t>
    </dgm:pt>
    <dgm:pt modelId="{014C8672-9798-4509-9D1D-5426CE09BC88}" type="pres">
      <dgm:prSet presAssocID="{E22E58D3-23B3-4200-B966-B8D93B102FF8}" presName="root" presStyleCnt="0"/>
      <dgm:spPr/>
    </dgm:pt>
    <dgm:pt modelId="{C9218F55-8611-40E3-8421-BA5EA9AB5FA3}" type="pres">
      <dgm:prSet presAssocID="{E22E58D3-23B3-4200-B966-B8D93B102FF8}" presName="rootComposite" presStyleCnt="0"/>
      <dgm:spPr/>
    </dgm:pt>
    <dgm:pt modelId="{402D0D47-BE90-440C-8D8A-93035A48B7E1}" type="pres">
      <dgm:prSet presAssocID="{E22E58D3-23B3-4200-B966-B8D93B102FF8}" presName="rootText" presStyleLbl="node1" presStyleIdx="1" presStyleCnt="5" custScaleX="216295"/>
      <dgm:spPr/>
      <dgm:t>
        <a:bodyPr/>
        <a:lstStyle/>
        <a:p>
          <a:endParaRPr lang="es-MX"/>
        </a:p>
      </dgm:t>
    </dgm:pt>
    <dgm:pt modelId="{14E04F80-4490-4631-9864-4510B0E70756}" type="pres">
      <dgm:prSet presAssocID="{E22E58D3-23B3-4200-B966-B8D93B102FF8}" presName="rootConnector" presStyleLbl="node1" presStyleIdx="1" presStyleCnt="5"/>
      <dgm:spPr/>
      <dgm:t>
        <a:bodyPr/>
        <a:lstStyle/>
        <a:p>
          <a:endParaRPr lang="es-MX"/>
        </a:p>
      </dgm:t>
    </dgm:pt>
    <dgm:pt modelId="{D5C47518-52AA-4687-8227-EB1495A899FE}" type="pres">
      <dgm:prSet presAssocID="{E22E58D3-23B3-4200-B966-B8D93B102FF8}" presName="childShape" presStyleCnt="0"/>
      <dgm:spPr/>
    </dgm:pt>
    <dgm:pt modelId="{C7EAF820-D792-412B-8FDE-03014DBE192F}" type="pres">
      <dgm:prSet presAssocID="{1316C9F2-F196-4CE3-812B-95D5D1DDE014}" presName="Name13" presStyleLbl="parChTrans1D2" presStyleIdx="8" presStyleCnt="13"/>
      <dgm:spPr/>
      <dgm:t>
        <a:bodyPr/>
        <a:lstStyle/>
        <a:p>
          <a:endParaRPr lang="es-MX"/>
        </a:p>
      </dgm:t>
    </dgm:pt>
    <dgm:pt modelId="{E358FC39-21A3-43B7-8304-CC5CCD98D689}" type="pres">
      <dgm:prSet presAssocID="{8324764E-9475-4F21-A6DE-B0D21FFB6D17}" presName="childText" presStyleLbl="bgAcc1" presStyleIdx="8" presStyleCnt="13" custScaleX="187178">
        <dgm:presLayoutVars>
          <dgm:bulletEnabled val="1"/>
        </dgm:presLayoutVars>
      </dgm:prSet>
      <dgm:spPr/>
      <dgm:t>
        <a:bodyPr/>
        <a:lstStyle/>
        <a:p>
          <a:endParaRPr lang="es-MX"/>
        </a:p>
      </dgm:t>
    </dgm:pt>
    <dgm:pt modelId="{5C63700B-DF85-4884-861F-14870917F961}" type="pres">
      <dgm:prSet presAssocID="{3D8F9BF8-FC33-4E5E-97FF-D24DE6AE305C}" presName="root" presStyleCnt="0"/>
      <dgm:spPr/>
    </dgm:pt>
    <dgm:pt modelId="{FF0EA7E9-366C-482B-A6EE-8E7E32B9F5F0}" type="pres">
      <dgm:prSet presAssocID="{3D8F9BF8-FC33-4E5E-97FF-D24DE6AE305C}" presName="rootComposite" presStyleCnt="0"/>
      <dgm:spPr/>
    </dgm:pt>
    <dgm:pt modelId="{A1F06994-CE2F-4802-B1DF-22B861F2A1D6}" type="pres">
      <dgm:prSet presAssocID="{3D8F9BF8-FC33-4E5E-97FF-D24DE6AE305C}" presName="rootText" presStyleLbl="node1" presStyleIdx="2" presStyleCnt="5" custScaleX="216295"/>
      <dgm:spPr/>
      <dgm:t>
        <a:bodyPr/>
        <a:lstStyle/>
        <a:p>
          <a:endParaRPr lang="es-MX"/>
        </a:p>
      </dgm:t>
    </dgm:pt>
    <dgm:pt modelId="{F76F2F76-AFE4-4A08-81BC-5E44259D06E6}" type="pres">
      <dgm:prSet presAssocID="{3D8F9BF8-FC33-4E5E-97FF-D24DE6AE305C}" presName="rootConnector" presStyleLbl="node1" presStyleIdx="2" presStyleCnt="5"/>
      <dgm:spPr/>
      <dgm:t>
        <a:bodyPr/>
        <a:lstStyle/>
        <a:p>
          <a:endParaRPr lang="es-MX"/>
        </a:p>
      </dgm:t>
    </dgm:pt>
    <dgm:pt modelId="{3D83208E-4C10-4BE6-89B8-A9532069DE74}" type="pres">
      <dgm:prSet presAssocID="{3D8F9BF8-FC33-4E5E-97FF-D24DE6AE305C}" presName="childShape" presStyleCnt="0"/>
      <dgm:spPr/>
    </dgm:pt>
    <dgm:pt modelId="{0D52AE05-5E61-4CF1-AE49-C846D8571C52}" type="pres">
      <dgm:prSet presAssocID="{4FD82D77-F282-4EAE-895F-C62B0B3EFE80}" presName="Name13" presStyleLbl="parChTrans1D2" presStyleIdx="9" presStyleCnt="13"/>
      <dgm:spPr/>
      <dgm:t>
        <a:bodyPr/>
        <a:lstStyle/>
        <a:p>
          <a:endParaRPr lang="es-MX"/>
        </a:p>
      </dgm:t>
    </dgm:pt>
    <dgm:pt modelId="{F47D0C97-EE20-4BB2-8098-B10C0E8ECB00}" type="pres">
      <dgm:prSet presAssocID="{A33DA8F3-A5D4-474E-BE5E-82A3EF002095}" presName="childText" presStyleLbl="bgAcc1" presStyleIdx="9" presStyleCnt="13" custScaleX="207976" custScaleY="135508">
        <dgm:presLayoutVars>
          <dgm:bulletEnabled val="1"/>
        </dgm:presLayoutVars>
      </dgm:prSet>
      <dgm:spPr/>
      <dgm:t>
        <a:bodyPr/>
        <a:lstStyle/>
        <a:p>
          <a:endParaRPr lang="es-MX"/>
        </a:p>
      </dgm:t>
    </dgm:pt>
    <dgm:pt modelId="{210EF12F-E6C0-4964-9DDD-85FEEA570A06}" type="pres">
      <dgm:prSet presAssocID="{25B817A6-EF08-4D60-BE66-2ADF714E3939}" presName="Name13" presStyleLbl="parChTrans1D2" presStyleIdx="10" presStyleCnt="13"/>
      <dgm:spPr/>
      <dgm:t>
        <a:bodyPr/>
        <a:lstStyle/>
        <a:p>
          <a:endParaRPr lang="es-MX"/>
        </a:p>
      </dgm:t>
    </dgm:pt>
    <dgm:pt modelId="{0963E187-0577-43D1-92B0-3FD291DD8D65}" type="pres">
      <dgm:prSet presAssocID="{7C58C8B7-6D8B-47A1-AC99-AFF927927D97}" presName="childText" presStyleLbl="bgAcc1" presStyleIdx="10" presStyleCnt="13" custScaleX="207976">
        <dgm:presLayoutVars>
          <dgm:bulletEnabled val="1"/>
        </dgm:presLayoutVars>
      </dgm:prSet>
      <dgm:spPr/>
      <dgm:t>
        <a:bodyPr/>
        <a:lstStyle/>
        <a:p>
          <a:endParaRPr lang="es-MX"/>
        </a:p>
      </dgm:t>
    </dgm:pt>
    <dgm:pt modelId="{0F6DD572-2557-4CA2-822E-500A31ED7CBB}" type="pres">
      <dgm:prSet presAssocID="{D515841B-2DB4-4508-9AF6-7606BFF8062F}" presName="root" presStyleCnt="0"/>
      <dgm:spPr/>
    </dgm:pt>
    <dgm:pt modelId="{17AEFDD4-2C52-45CC-B0E7-9D2E289DF504}" type="pres">
      <dgm:prSet presAssocID="{D515841B-2DB4-4508-9AF6-7606BFF8062F}" presName="rootComposite" presStyleCnt="0"/>
      <dgm:spPr/>
    </dgm:pt>
    <dgm:pt modelId="{61AE522A-7B85-4D2F-89D4-231A759800A0}" type="pres">
      <dgm:prSet presAssocID="{D515841B-2DB4-4508-9AF6-7606BFF8062F}" presName="rootText" presStyleLbl="node1" presStyleIdx="3" presStyleCnt="5" custScaleX="149743" custLinFactNeighborY="-1557"/>
      <dgm:spPr/>
      <dgm:t>
        <a:bodyPr/>
        <a:lstStyle/>
        <a:p>
          <a:endParaRPr lang="es-MX"/>
        </a:p>
      </dgm:t>
    </dgm:pt>
    <dgm:pt modelId="{0202352D-85D8-4BC3-8786-B613421C5F37}" type="pres">
      <dgm:prSet presAssocID="{D515841B-2DB4-4508-9AF6-7606BFF8062F}" presName="rootConnector" presStyleLbl="node1" presStyleIdx="3" presStyleCnt="5"/>
      <dgm:spPr/>
      <dgm:t>
        <a:bodyPr/>
        <a:lstStyle/>
        <a:p>
          <a:endParaRPr lang="es-MX"/>
        </a:p>
      </dgm:t>
    </dgm:pt>
    <dgm:pt modelId="{5DF682E2-C2B2-4F1E-82A4-87DCEA956A2A}" type="pres">
      <dgm:prSet presAssocID="{D515841B-2DB4-4508-9AF6-7606BFF8062F}" presName="childShape" presStyleCnt="0"/>
      <dgm:spPr/>
    </dgm:pt>
    <dgm:pt modelId="{FB7ECD07-213D-458A-BB46-979AABCA1EC4}" type="pres">
      <dgm:prSet presAssocID="{3BD704A5-6B27-48C5-82AC-9682236A1160}" presName="Name13" presStyleLbl="parChTrans1D2" presStyleIdx="11" presStyleCnt="13"/>
      <dgm:spPr/>
      <dgm:t>
        <a:bodyPr/>
        <a:lstStyle/>
        <a:p>
          <a:endParaRPr lang="es-MX"/>
        </a:p>
      </dgm:t>
    </dgm:pt>
    <dgm:pt modelId="{26EA7C8F-2D34-404B-9367-6EE3CAA67379}" type="pres">
      <dgm:prSet presAssocID="{D29FDBE5-CB0D-4D04-9305-022CD26A660A}" presName="childText" presStyleLbl="bgAcc1" presStyleIdx="11" presStyleCnt="13">
        <dgm:presLayoutVars>
          <dgm:bulletEnabled val="1"/>
        </dgm:presLayoutVars>
      </dgm:prSet>
      <dgm:spPr/>
      <dgm:t>
        <a:bodyPr/>
        <a:lstStyle/>
        <a:p>
          <a:endParaRPr lang="es-MX"/>
        </a:p>
      </dgm:t>
    </dgm:pt>
    <dgm:pt modelId="{3E059C3B-4DD5-4351-992F-E3F825D3D3C3}" type="pres">
      <dgm:prSet presAssocID="{EC218974-511D-4DFE-9E30-1587735CC854}" presName="root" presStyleCnt="0"/>
      <dgm:spPr/>
    </dgm:pt>
    <dgm:pt modelId="{8FEB9546-97C2-45A8-8E14-E264C81AD385}" type="pres">
      <dgm:prSet presAssocID="{EC218974-511D-4DFE-9E30-1587735CC854}" presName="rootComposite" presStyleCnt="0"/>
      <dgm:spPr/>
    </dgm:pt>
    <dgm:pt modelId="{9C1973B4-79A1-46CC-AE54-BA5F0A31DD7C}" type="pres">
      <dgm:prSet presAssocID="{EC218974-511D-4DFE-9E30-1587735CC854}" presName="rootText" presStyleLbl="node1" presStyleIdx="4" presStyleCnt="5"/>
      <dgm:spPr/>
      <dgm:t>
        <a:bodyPr/>
        <a:lstStyle/>
        <a:p>
          <a:endParaRPr lang="es-MX"/>
        </a:p>
      </dgm:t>
    </dgm:pt>
    <dgm:pt modelId="{EED6FB15-33FC-42B1-8AF9-2CDFD81BE46F}" type="pres">
      <dgm:prSet presAssocID="{EC218974-511D-4DFE-9E30-1587735CC854}" presName="rootConnector" presStyleLbl="node1" presStyleIdx="4" presStyleCnt="5"/>
      <dgm:spPr/>
      <dgm:t>
        <a:bodyPr/>
        <a:lstStyle/>
        <a:p>
          <a:endParaRPr lang="es-MX"/>
        </a:p>
      </dgm:t>
    </dgm:pt>
    <dgm:pt modelId="{29C73D69-9D1E-467F-B227-2B71F56527F7}" type="pres">
      <dgm:prSet presAssocID="{EC218974-511D-4DFE-9E30-1587735CC854}" presName="childShape" presStyleCnt="0"/>
      <dgm:spPr/>
    </dgm:pt>
    <dgm:pt modelId="{C09A53E9-0A81-4E54-B889-F942287CF983}" type="pres">
      <dgm:prSet presAssocID="{7A51E129-FEA0-4F83-A8C8-20FA5DBB42CF}" presName="Name13" presStyleLbl="parChTrans1D2" presStyleIdx="12" presStyleCnt="13"/>
      <dgm:spPr/>
      <dgm:t>
        <a:bodyPr/>
        <a:lstStyle/>
        <a:p>
          <a:endParaRPr lang="es-MX"/>
        </a:p>
      </dgm:t>
    </dgm:pt>
    <dgm:pt modelId="{00995675-835D-4EB4-99A1-77A658655015}" type="pres">
      <dgm:prSet presAssocID="{7DF2B58F-407D-45FE-8046-6D08369094EA}" presName="childText" presStyleLbl="bgAcc1" presStyleIdx="12" presStyleCnt="13">
        <dgm:presLayoutVars>
          <dgm:bulletEnabled val="1"/>
        </dgm:presLayoutVars>
      </dgm:prSet>
      <dgm:spPr/>
      <dgm:t>
        <a:bodyPr/>
        <a:lstStyle/>
        <a:p>
          <a:endParaRPr lang="es-MX"/>
        </a:p>
      </dgm:t>
    </dgm:pt>
  </dgm:ptLst>
  <dgm:cxnLst>
    <dgm:cxn modelId="{7612CD17-2F07-4DF3-AF4B-03051A18DAE1}" srcId="{4C66806C-3C71-4A38-A225-2B060E344CAD}" destId="{818A650A-97F2-496B-9CB6-61752D8E8175}" srcOrd="0" destOrd="0" parTransId="{BBB3317F-93A3-44EB-86DD-7FF70B0F1217}" sibTransId="{ED701E02-94D4-4A6C-B4C8-8DBDD486C2D7}"/>
    <dgm:cxn modelId="{DE34BF7D-FE73-4ACE-B60F-B87BF29A3769}" srcId="{3D8F9BF8-FC33-4E5E-97FF-D24DE6AE305C}" destId="{A33DA8F3-A5D4-474E-BE5E-82A3EF002095}" srcOrd="0" destOrd="0" parTransId="{4FD82D77-F282-4EAE-895F-C62B0B3EFE80}" sibTransId="{1AE79FD4-131E-421B-99D8-02B492576B54}"/>
    <dgm:cxn modelId="{B80B3945-A904-4DFF-B6B7-2E043C23955A}" type="presOf" srcId="{36D39ABA-8A78-457D-B8BC-55FE7CBFDF3B}" destId="{6311FB3E-7F49-4AE9-A878-75F55CE6D5A8}" srcOrd="0" destOrd="0" presId="urn:microsoft.com/office/officeart/2005/8/layout/hierarchy3"/>
    <dgm:cxn modelId="{46A9A7D7-05ED-44BF-998C-D0087EDB517A}" type="presOf" srcId="{9E8D7F1C-2FC7-43FE-8450-C8C18D56134E}" destId="{760E07AE-BAFD-4ADC-9CDE-70B17B4D2604}" srcOrd="0" destOrd="0" presId="urn:microsoft.com/office/officeart/2005/8/layout/hierarchy3"/>
    <dgm:cxn modelId="{1318DB13-3A95-40F8-926C-C9D2561BE7EC}" type="presOf" srcId="{EC218974-511D-4DFE-9E30-1587735CC854}" destId="{EED6FB15-33FC-42B1-8AF9-2CDFD81BE46F}" srcOrd="1" destOrd="0" presId="urn:microsoft.com/office/officeart/2005/8/layout/hierarchy3"/>
    <dgm:cxn modelId="{777FB3E4-8101-4C35-A861-FABC9A5ABFA2}" type="presOf" srcId="{2F621B20-6EC7-4FB4-8BDD-1E19ADA01790}" destId="{DA032903-B752-4AE4-8912-68E93E52D337}" srcOrd="0" destOrd="0" presId="urn:microsoft.com/office/officeart/2005/8/layout/hierarchy3"/>
    <dgm:cxn modelId="{9714CCA0-BB9D-4D44-9F28-7B27749E4617}" type="presOf" srcId="{A33DA8F3-A5D4-474E-BE5E-82A3EF002095}" destId="{F47D0C97-EE20-4BB2-8098-B10C0E8ECB00}" srcOrd="0" destOrd="0" presId="urn:microsoft.com/office/officeart/2005/8/layout/hierarchy3"/>
    <dgm:cxn modelId="{887220C1-86E3-4E36-9303-9F7F90E07E7C}" type="presOf" srcId="{12E41991-2343-432B-982D-FD55F8D0717C}" destId="{41EF29FA-147B-4DBA-B051-1646A85E55EC}" srcOrd="0" destOrd="0" presId="urn:microsoft.com/office/officeart/2005/8/layout/hierarchy3"/>
    <dgm:cxn modelId="{08027C7B-0C4C-4886-81DA-3C11819F478A}" type="presOf" srcId="{1C6E615B-EB99-4A2E-ACC2-48207048FCE2}" destId="{6E968568-EB6A-429B-9A62-3E7CA1885EC4}" srcOrd="0" destOrd="0" presId="urn:microsoft.com/office/officeart/2005/8/layout/hierarchy3"/>
    <dgm:cxn modelId="{05F463B1-1A1E-4A33-8AA8-8023D06C4FF1}" srcId="{4C66806C-3C71-4A38-A225-2B060E344CAD}" destId="{99B879F5-4E44-4B9C-8DC7-79BEE396D900}" srcOrd="6" destOrd="0" parTransId="{9A0E26C5-6613-4120-BD05-0FEA6ED58A57}" sibTransId="{99D1F35D-F606-4389-A2DB-200865DAF144}"/>
    <dgm:cxn modelId="{52D6C2DF-DD4A-48AD-A744-8B1DC731AA77}" srcId="{4C66806C-3C71-4A38-A225-2B060E344CAD}" destId="{3441FF32-4C10-48D6-A6FC-DF6D62F73B02}" srcOrd="7" destOrd="0" parTransId="{C3A7EABF-014C-498E-8093-8DA0EF070B4C}" sibTransId="{E24210C3-C540-45C6-B3F8-20BF13BD1E52}"/>
    <dgm:cxn modelId="{6ACFA6FE-BAA2-4268-8E7A-97FE97903576}" srcId="{D515841B-2DB4-4508-9AF6-7606BFF8062F}" destId="{D29FDBE5-CB0D-4D04-9305-022CD26A660A}" srcOrd="0" destOrd="0" parTransId="{3BD704A5-6B27-48C5-82AC-9682236A1160}" sibTransId="{C6B2DA39-6749-43BE-953D-2367FA612883}"/>
    <dgm:cxn modelId="{63D10BB3-5EE9-475D-AD1C-1C5401493FDF}" srcId="{AACA79A0-F05A-4680-A432-5E4E8CB00A88}" destId="{E22E58D3-23B3-4200-B966-B8D93B102FF8}" srcOrd="1" destOrd="0" parTransId="{3FF10124-046B-4903-A783-EEE469DF57C8}" sibTransId="{D00D20FE-8148-40A1-8F02-FD1D39A7DA63}"/>
    <dgm:cxn modelId="{D7B8AF18-E6B8-41A7-8225-D9668E3C184E}" type="presOf" srcId="{7DF2B58F-407D-45FE-8046-6D08369094EA}" destId="{00995675-835D-4EB4-99A1-77A658655015}" srcOrd="0" destOrd="0" presId="urn:microsoft.com/office/officeart/2005/8/layout/hierarchy3"/>
    <dgm:cxn modelId="{B63F482B-C79E-413A-A75B-0EB1B42A9B12}" srcId="{AACA79A0-F05A-4680-A432-5E4E8CB00A88}" destId="{EC218974-511D-4DFE-9E30-1587735CC854}" srcOrd="4" destOrd="0" parTransId="{2DBE442E-A057-4C3F-826C-659A4C39B88B}" sibTransId="{34AB4EC6-E875-4FF8-B832-6647A4B7F8A9}"/>
    <dgm:cxn modelId="{812F73CE-B59B-4A28-8200-A20344EE078B}" type="presOf" srcId="{C3A7EABF-014C-498E-8093-8DA0EF070B4C}" destId="{25157D8F-D0F9-479F-B03A-FC90A4D702AD}" srcOrd="0" destOrd="0" presId="urn:microsoft.com/office/officeart/2005/8/layout/hierarchy3"/>
    <dgm:cxn modelId="{0618CEDC-E149-4D35-AED2-3F53C9E2C511}" srcId="{4C66806C-3C71-4A38-A225-2B060E344CAD}" destId="{23E9B363-C02D-4DF1-ADDF-087E7CFFE218}" srcOrd="2" destOrd="0" parTransId="{C69104C4-B18E-4D4D-BF8E-83AFD0CDDE2E}" sibTransId="{330A8867-D9B3-4BFB-ADA1-CCED9FCADC3B}"/>
    <dgm:cxn modelId="{3ECD6C34-B4EA-4768-BB24-812347AAB2DC}" type="presOf" srcId="{BBB3317F-93A3-44EB-86DD-7FF70B0F1217}" destId="{04D57CE9-0F7D-4735-B0E7-98E46C789F4A}" srcOrd="0" destOrd="0" presId="urn:microsoft.com/office/officeart/2005/8/layout/hierarchy3"/>
    <dgm:cxn modelId="{EE443F6E-BF42-41AA-9E7D-E863384D5554}" type="presOf" srcId="{1316C9F2-F196-4CE3-812B-95D5D1DDE014}" destId="{C7EAF820-D792-412B-8FDE-03014DBE192F}" srcOrd="0" destOrd="0" presId="urn:microsoft.com/office/officeart/2005/8/layout/hierarchy3"/>
    <dgm:cxn modelId="{FFCDAFD4-81FD-4597-B08D-3CAFBB1E0505}" type="presOf" srcId="{9A0E26C5-6613-4120-BD05-0FEA6ED58A57}" destId="{DC44880C-2C00-4EA7-AAEE-5874F6604EB6}" srcOrd="0" destOrd="0" presId="urn:microsoft.com/office/officeart/2005/8/layout/hierarchy3"/>
    <dgm:cxn modelId="{632C3A83-FB52-4885-AE05-353802C664F9}" srcId="{4C66806C-3C71-4A38-A225-2B060E344CAD}" destId="{8287611B-C240-480F-9FA5-95E3481024D3}" srcOrd="3" destOrd="0" parTransId="{2F621B20-6EC7-4FB4-8BDD-1E19ADA01790}" sibTransId="{AA9C80F6-22A8-4AF8-8565-AF8C02387048}"/>
    <dgm:cxn modelId="{C4ACB314-00F3-4A1C-95A0-C31B56B8D1B9}" type="presOf" srcId="{7C58C8B7-6D8B-47A1-AC99-AFF927927D97}" destId="{0963E187-0577-43D1-92B0-3FD291DD8D65}" srcOrd="0" destOrd="0" presId="urn:microsoft.com/office/officeart/2005/8/layout/hierarchy3"/>
    <dgm:cxn modelId="{07DBE13A-3D5E-429D-B9AA-08A7577FFBA7}" srcId="{AACA79A0-F05A-4680-A432-5E4E8CB00A88}" destId="{D515841B-2DB4-4508-9AF6-7606BFF8062F}" srcOrd="3" destOrd="0" parTransId="{00BF03C7-8C14-4991-BC7E-2BBD22B2F66F}" sibTransId="{A8BBD852-7941-4534-B834-826B028532F4}"/>
    <dgm:cxn modelId="{1EFC49FA-CEDB-4FB1-80CC-143780D32575}" srcId="{AACA79A0-F05A-4680-A432-5E4E8CB00A88}" destId="{4C66806C-3C71-4A38-A225-2B060E344CAD}" srcOrd="0" destOrd="0" parTransId="{6B1BB3D3-7987-4C00-8E38-DCF232DA375F}" sibTransId="{58B90B52-C1AD-4BB4-9D35-DC4458FBF1EE}"/>
    <dgm:cxn modelId="{31520E51-A8B9-4650-BA7F-87DDF3974AE1}" type="presOf" srcId="{CE08A783-E407-4306-9408-851C3F3E3847}" destId="{9E981EE8-E751-4FB8-817F-04C8A1382B89}" srcOrd="0" destOrd="0" presId="urn:microsoft.com/office/officeart/2005/8/layout/hierarchy3"/>
    <dgm:cxn modelId="{83D4E2CD-00DD-4C92-998A-08772DC391B0}" type="presOf" srcId="{EC218974-511D-4DFE-9E30-1587735CC854}" destId="{9C1973B4-79A1-46CC-AE54-BA5F0A31DD7C}" srcOrd="0" destOrd="0" presId="urn:microsoft.com/office/officeart/2005/8/layout/hierarchy3"/>
    <dgm:cxn modelId="{691CB6EB-F996-43AF-A296-83F6D47EA671}" srcId="{3D8F9BF8-FC33-4E5E-97FF-D24DE6AE305C}" destId="{7C58C8B7-6D8B-47A1-AC99-AFF927927D97}" srcOrd="1" destOrd="0" parTransId="{25B817A6-EF08-4D60-BE66-2ADF714E3939}" sibTransId="{86B1638B-8965-4A6D-9534-C6617CDC282C}"/>
    <dgm:cxn modelId="{2B7B9BCC-A382-4563-B000-BAAE91CCAE85}" type="presOf" srcId="{4C66806C-3C71-4A38-A225-2B060E344CAD}" destId="{143D92B2-BE04-413D-A755-7706973106E3}" srcOrd="0" destOrd="0" presId="urn:microsoft.com/office/officeart/2005/8/layout/hierarchy3"/>
    <dgm:cxn modelId="{4BBF92B6-CB86-4150-A1DD-0DDC510DCADE}" srcId="{EC218974-511D-4DFE-9E30-1587735CC854}" destId="{7DF2B58F-407D-45FE-8046-6D08369094EA}" srcOrd="0" destOrd="0" parTransId="{7A51E129-FEA0-4F83-A8C8-20FA5DBB42CF}" sibTransId="{3D2043CD-9B69-47AF-8CC6-741D9B9227CD}"/>
    <dgm:cxn modelId="{81FC6EC9-A74C-4DF4-8CEB-735EC8B3C23C}" type="presOf" srcId="{C69104C4-B18E-4D4D-BF8E-83AFD0CDDE2E}" destId="{9940FAE7-3E5A-4272-9D75-4AB2ACC14E07}" srcOrd="0" destOrd="0" presId="urn:microsoft.com/office/officeart/2005/8/layout/hierarchy3"/>
    <dgm:cxn modelId="{FCEB1700-FB72-4642-8734-20397C32872E}" type="presOf" srcId="{AACA79A0-F05A-4680-A432-5E4E8CB00A88}" destId="{BCD7B7B2-61A6-4538-92DD-E3D89B2B3322}" srcOrd="0" destOrd="0" presId="urn:microsoft.com/office/officeart/2005/8/layout/hierarchy3"/>
    <dgm:cxn modelId="{043E5058-A77E-4F92-A465-EED4DE16E174}" type="presOf" srcId="{D29FDBE5-CB0D-4D04-9305-022CD26A660A}" destId="{26EA7C8F-2D34-404B-9367-6EE3CAA67379}" srcOrd="0" destOrd="0" presId="urn:microsoft.com/office/officeart/2005/8/layout/hierarchy3"/>
    <dgm:cxn modelId="{DB8BA70A-2A25-4BCE-9C65-09B97C02FA9F}" srcId="{AACA79A0-F05A-4680-A432-5E4E8CB00A88}" destId="{3D8F9BF8-FC33-4E5E-97FF-D24DE6AE305C}" srcOrd="2" destOrd="0" parTransId="{5B513380-FADF-4913-85DE-E3BDDD363BB6}" sibTransId="{9A68721D-946D-465D-BC95-6F9C5DF4C497}"/>
    <dgm:cxn modelId="{A93A3627-B59F-4F26-97E6-7D5B85E71734}" type="presOf" srcId="{4C66806C-3C71-4A38-A225-2B060E344CAD}" destId="{98726523-5E08-4CB5-B7FB-FC090C2EF12E}" srcOrd="1" destOrd="0" presId="urn:microsoft.com/office/officeart/2005/8/layout/hierarchy3"/>
    <dgm:cxn modelId="{D8036DD4-9E91-466D-9D04-9B485905D9D2}" type="presOf" srcId="{C6CE7946-2AF3-4271-8E2C-D36601A1CAC5}" destId="{93773FC4-A370-4853-BFDC-83477B995ED5}" srcOrd="0" destOrd="0" presId="urn:microsoft.com/office/officeart/2005/8/layout/hierarchy3"/>
    <dgm:cxn modelId="{7A8EE0CB-781B-433E-B759-2F72FAA350E8}" type="presOf" srcId="{4FD82D77-F282-4EAE-895F-C62B0B3EFE80}" destId="{0D52AE05-5E61-4CF1-AE49-C846D8571C52}" srcOrd="0" destOrd="0" presId="urn:microsoft.com/office/officeart/2005/8/layout/hierarchy3"/>
    <dgm:cxn modelId="{2C15DAF2-89CF-4DAE-A3FD-04EDA85A77AA}" type="presOf" srcId="{D515841B-2DB4-4508-9AF6-7606BFF8062F}" destId="{61AE522A-7B85-4D2F-89D4-231A759800A0}" srcOrd="0" destOrd="0" presId="urn:microsoft.com/office/officeart/2005/8/layout/hierarchy3"/>
    <dgm:cxn modelId="{2F6E92C8-5173-42AE-A793-E1DCA1123BB9}" type="presOf" srcId="{25B817A6-EF08-4D60-BE66-2ADF714E3939}" destId="{210EF12F-E6C0-4964-9DDD-85FEEA570A06}" srcOrd="0" destOrd="0" presId="urn:microsoft.com/office/officeart/2005/8/layout/hierarchy3"/>
    <dgm:cxn modelId="{CBA943E8-23AD-4801-A218-DF58AA898EFE}" srcId="{4C66806C-3C71-4A38-A225-2B060E344CAD}" destId="{36D39ABA-8A78-457D-B8BC-55FE7CBFDF3B}" srcOrd="4" destOrd="0" parTransId="{1C6E615B-EB99-4A2E-ACC2-48207048FCE2}" sibTransId="{A312EF21-A0B4-4758-973B-36B604C31A1D}"/>
    <dgm:cxn modelId="{087B0383-437A-44C6-9DBD-3166B35F36D5}" type="presOf" srcId="{99B879F5-4E44-4B9C-8DC7-79BEE396D900}" destId="{83601882-4591-45AF-B193-8EC9087BEE6A}" srcOrd="0" destOrd="0" presId="urn:microsoft.com/office/officeart/2005/8/layout/hierarchy3"/>
    <dgm:cxn modelId="{50A622FF-12A1-46D7-8BA2-5968E49AE532}" srcId="{4C66806C-3C71-4A38-A225-2B060E344CAD}" destId="{12E41991-2343-432B-982D-FD55F8D0717C}" srcOrd="1" destOrd="0" parTransId="{9E8D7F1C-2FC7-43FE-8450-C8C18D56134E}" sibTransId="{4E734C93-7F56-4756-A780-22933D66AC28}"/>
    <dgm:cxn modelId="{77B5E564-E2F4-437C-B9A9-773441900734}" type="presOf" srcId="{D515841B-2DB4-4508-9AF6-7606BFF8062F}" destId="{0202352D-85D8-4BC3-8786-B613421C5F37}" srcOrd="1" destOrd="0" presId="urn:microsoft.com/office/officeart/2005/8/layout/hierarchy3"/>
    <dgm:cxn modelId="{5F87F843-43D7-4BAB-84ED-3DE611685145}" type="presOf" srcId="{E22E58D3-23B3-4200-B966-B8D93B102FF8}" destId="{402D0D47-BE90-440C-8D8A-93035A48B7E1}" srcOrd="0" destOrd="0" presId="urn:microsoft.com/office/officeart/2005/8/layout/hierarchy3"/>
    <dgm:cxn modelId="{2A75824B-8263-4E7C-96D6-4658AFF10907}" srcId="{E22E58D3-23B3-4200-B966-B8D93B102FF8}" destId="{8324764E-9475-4F21-A6DE-B0D21FFB6D17}" srcOrd="0" destOrd="0" parTransId="{1316C9F2-F196-4CE3-812B-95D5D1DDE014}" sibTransId="{34FAF2B6-4C3A-4DAF-B0D1-5A1A4618892C}"/>
    <dgm:cxn modelId="{E2F2396D-9F62-49B0-8141-ACD648A1F028}" type="presOf" srcId="{8287611B-C240-480F-9FA5-95E3481024D3}" destId="{57A9665A-DAD8-4CCB-A535-0391397F6E8D}" srcOrd="0" destOrd="0" presId="urn:microsoft.com/office/officeart/2005/8/layout/hierarchy3"/>
    <dgm:cxn modelId="{895AA834-0DDB-44F6-A006-318B8ACD7BE7}" type="presOf" srcId="{3D8F9BF8-FC33-4E5E-97FF-D24DE6AE305C}" destId="{F76F2F76-AFE4-4A08-81BC-5E44259D06E6}" srcOrd="1" destOrd="0" presId="urn:microsoft.com/office/officeart/2005/8/layout/hierarchy3"/>
    <dgm:cxn modelId="{6D5C77CB-3DF8-4CAF-B8F6-FE103096D1F5}" srcId="{4C66806C-3C71-4A38-A225-2B060E344CAD}" destId="{C6CE7946-2AF3-4271-8E2C-D36601A1CAC5}" srcOrd="5" destOrd="0" parTransId="{CE08A783-E407-4306-9408-851C3F3E3847}" sibTransId="{C2BC0C79-6771-4C46-B5E7-BED2A3590D50}"/>
    <dgm:cxn modelId="{80AF257F-F7F6-4C69-BFE8-B74559AE1350}" type="presOf" srcId="{23E9B363-C02D-4DF1-ADDF-087E7CFFE218}" destId="{ED9B3857-DF56-4ACB-8D90-DD18E0B8BFE1}" srcOrd="0" destOrd="0" presId="urn:microsoft.com/office/officeart/2005/8/layout/hierarchy3"/>
    <dgm:cxn modelId="{DA411F31-5BF0-40F2-91AA-D9B4516B97D0}" type="presOf" srcId="{3441FF32-4C10-48D6-A6FC-DF6D62F73B02}" destId="{22F857A4-EED7-4295-B760-48C8466E7ED9}" srcOrd="0" destOrd="0" presId="urn:microsoft.com/office/officeart/2005/8/layout/hierarchy3"/>
    <dgm:cxn modelId="{F8BBD1B8-2571-4B07-990C-AA3B2DC3A623}" type="presOf" srcId="{3D8F9BF8-FC33-4E5E-97FF-D24DE6AE305C}" destId="{A1F06994-CE2F-4802-B1DF-22B861F2A1D6}" srcOrd="0" destOrd="0" presId="urn:microsoft.com/office/officeart/2005/8/layout/hierarchy3"/>
    <dgm:cxn modelId="{02995FA0-D619-47C0-9DB3-DBEACD3F8DB5}" type="presOf" srcId="{E22E58D3-23B3-4200-B966-B8D93B102FF8}" destId="{14E04F80-4490-4631-9864-4510B0E70756}" srcOrd="1" destOrd="0" presId="urn:microsoft.com/office/officeart/2005/8/layout/hierarchy3"/>
    <dgm:cxn modelId="{64616B1A-51C7-4DF9-AE0A-7BA131D4AD80}" type="presOf" srcId="{7A51E129-FEA0-4F83-A8C8-20FA5DBB42CF}" destId="{C09A53E9-0A81-4E54-B889-F942287CF983}" srcOrd="0" destOrd="0" presId="urn:microsoft.com/office/officeart/2005/8/layout/hierarchy3"/>
    <dgm:cxn modelId="{D49C0E2D-F0D7-4DD8-B3F4-DDC12A378716}" type="presOf" srcId="{8324764E-9475-4F21-A6DE-B0D21FFB6D17}" destId="{E358FC39-21A3-43B7-8304-CC5CCD98D689}" srcOrd="0" destOrd="0" presId="urn:microsoft.com/office/officeart/2005/8/layout/hierarchy3"/>
    <dgm:cxn modelId="{6B2FFB93-5DED-44E2-A9F8-414AB9436A40}" type="presOf" srcId="{3BD704A5-6B27-48C5-82AC-9682236A1160}" destId="{FB7ECD07-213D-458A-BB46-979AABCA1EC4}" srcOrd="0" destOrd="0" presId="urn:microsoft.com/office/officeart/2005/8/layout/hierarchy3"/>
    <dgm:cxn modelId="{554D41EC-44B0-401E-B96B-9B023A503199}" type="presOf" srcId="{818A650A-97F2-496B-9CB6-61752D8E8175}" destId="{D502BDDE-3497-4978-BEC7-7591AD8073C2}" srcOrd="0" destOrd="0" presId="urn:microsoft.com/office/officeart/2005/8/layout/hierarchy3"/>
    <dgm:cxn modelId="{A1435F6C-0DF7-49EE-9EFF-BD3EF1EEE3ED}" type="presParOf" srcId="{BCD7B7B2-61A6-4538-92DD-E3D89B2B3322}" destId="{EF847E98-5CB8-42FB-B023-5CF8DD5385F4}" srcOrd="0" destOrd="0" presId="urn:microsoft.com/office/officeart/2005/8/layout/hierarchy3"/>
    <dgm:cxn modelId="{3E30E315-4A8B-4E82-8E88-A1DF647DCD38}" type="presParOf" srcId="{EF847E98-5CB8-42FB-B023-5CF8DD5385F4}" destId="{7971DE60-46C5-49D8-B2A1-4990BC247ACB}" srcOrd="0" destOrd="0" presId="urn:microsoft.com/office/officeart/2005/8/layout/hierarchy3"/>
    <dgm:cxn modelId="{800018A6-028C-42CC-A139-239D65942B64}" type="presParOf" srcId="{7971DE60-46C5-49D8-B2A1-4990BC247ACB}" destId="{143D92B2-BE04-413D-A755-7706973106E3}" srcOrd="0" destOrd="0" presId="urn:microsoft.com/office/officeart/2005/8/layout/hierarchy3"/>
    <dgm:cxn modelId="{D0579631-2779-486A-A5E8-B935460C44A2}" type="presParOf" srcId="{7971DE60-46C5-49D8-B2A1-4990BC247ACB}" destId="{98726523-5E08-4CB5-B7FB-FC090C2EF12E}" srcOrd="1" destOrd="0" presId="urn:microsoft.com/office/officeart/2005/8/layout/hierarchy3"/>
    <dgm:cxn modelId="{B24985E8-2AF6-457B-9966-3FABF5797D66}" type="presParOf" srcId="{EF847E98-5CB8-42FB-B023-5CF8DD5385F4}" destId="{397F82DF-AF89-403B-B1CD-972CE50A9774}" srcOrd="1" destOrd="0" presId="urn:microsoft.com/office/officeart/2005/8/layout/hierarchy3"/>
    <dgm:cxn modelId="{BDE53D6E-BFC7-4A11-89E9-DCDED9D40E53}" type="presParOf" srcId="{397F82DF-AF89-403B-B1CD-972CE50A9774}" destId="{04D57CE9-0F7D-4735-B0E7-98E46C789F4A}" srcOrd="0" destOrd="0" presId="urn:microsoft.com/office/officeart/2005/8/layout/hierarchy3"/>
    <dgm:cxn modelId="{F7E9FA41-6E8C-401D-A717-3CA9E9AC4BDB}" type="presParOf" srcId="{397F82DF-AF89-403B-B1CD-972CE50A9774}" destId="{D502BDDE-3497-4978-BEC7-7591AD8073C2}" srcOrd="1" destOrd="0" presId="urn:microsoft.com/office/officeart/2005/8/layout/hierarchy3"/>
    <dgm:cxn modelId="{0C58540A-1E3F-4598-98DE-846543DA5725}" type="presParOf" srcId="{397F82DF-AF89-403B-B1CD-972CE50A9774}" destId="{760E07AE-BAFD-4ADC-9CDE-70B17B4D2604}" srcOrd="2" destOrd="0" presId="urn:microsoft.com/office/officeart/2005/8/layout/hierarchy3"/>
    <dgm:cxn modelId="{F43ADAAF-D98A-40BC-B493-E2D5559383B8}" type="presParOf" srcId="{397F82DF-AF89-403B-B1CD-972CE50A9774}" destId="{41EF29FA-147B-4DBA-B051-1646A85E55EC}" srcOrd="3" destOrd="0" presId="urn:microsoft.com/office/officeart/2005/8/layout/hierarchy3"/>
    <dgm:cxn modelId="{728FF2F6-9ECD-4E3F-B1A3-09678435869D}" type="presParOf" srcId="{397F82DF-AF89-403B-B1CD-972CE50A9774}" destId="{9940FAE7-3E5A-4272-9D75-4AB2ACC14E07}" srcOrd="4" destOrd="0" presId="urn:microsoft.com/office/officeart/2005/8/layout/hierarchy3"/>
    <dgm:cxn modelId="{E2C0A267-2F31-42E7-9525-DF1E6CEC4D1B}" type="presParOf" srcId="{397F82DF-AF89-403B-B1CD-972CE50A9774}" destId="{ED9B3857-DF56-4ACB-8D90-DD18E0B8BFE1}" srcOrd="5" destOrd="0" presId="urn:microsoft.com/office/officeart/2005/8/layout/hierarchy3"/>
    <dgm:cxn modelId="{69D1D498-90A4-4D02-992F-29F0AD6556AC}" type="presParOf" srcId="{397F82DF-AF89-403B-B1CD-972CE50A9774}" destId="{DA032903-B752-4AE4-8912-68E93E52D337}" srcOrd="6" destOrd="0" presId="urn:microsoft.com/office/officeart/2005/8/layout/hierarchy3"/>
    <dgm:cxn modelId="{5A449CE3-256C-4CD2-A249-77199CF79F6C}" type="presParOf" srcId="{397F82DF-AF89-403B-B1CD-972CE50A9774}" destId="{57A9665A-DAD8-4CCB-A535-0391397F6E8D}" srcOrd="7" destOrd="0" presId="urn:microsoft.com/office/officeart/2005/8/layout/hierarchy3"/>
    <dgm:cxn modelId="{DCBA3336-A005-44AE-8CD5-76EADC7579A3}" type="presParOf" srcId="{397F82DF-AF89-403B-B1CD-972CE50A9774}" destId="{6E968568-EB6A-429B-9A62-3E7CA1885EC4}" srcOrd="8" destOrd="0" presId="urn:microsoft.com/office/officeart/2005/8/layout/hierarchy3"/>
    <dgm:cxn modelId="{3661CC7D-7CEF-40C3-857C-2178034E770D}" type="presParOf" srcId="{397F82DF-AF89-403B-B1CD-972CE50A9774}" destId="{6311FB3E-7F49-4AE9-A878-75F55CE6D5A8}" srcOrd="9" destOrd="0" presId="urn:microsoft.com/office/officeart/2005/8/layout/hierarchy3"/>
    <dgm:cxn modelId="{5B35F030-4534-47B8-A949-112B63712014}" type="presParOf" srcId="{397F82DF-AF89-403B-B1CD-972CE50A9774}" destId="{9E981EE8-E751-4FB8-817F-04C8A1382B89}" srcOrd="10" destOrd="0" presId="urn:microsoft.com/office/officeart/2005/8/layout/hierarchy3"/>
    <dgm:cxn modelId="{0FCAB8F3-A5DA-411B-A424-57F062BC3213}" type="presParOf" srcId="{397F82DF-AF89-403B-B1CD-972CE50A9774}" destId="{93773FC4-A370-4853-BFDC-83477B995ED5}" srcOrd="11" destOrd="0" presId="urn:microsoft.com/office/officeart/2005/8/layout/hierarchy3"/>
    <dgm:cxn modelId="{BB456DFA-6E0E-4C0E-B12B-E702D9CE6D19}" type="presParOf" srcId="{397F82DF-AF89-403B-B1CD-972CE50A9774}" destId="{DC44880C-2C00-4EA7-AAEE-5874F6604EB6}" srcOrd="12" destOrd="0" presId="urn:microsoft.com/office/officeart/2005/8/layout/hierarchy3"/>
    <dgm:cxn modelId="{C7D6EFA2-D29A-4450-8CC1-DEB0FB2EB473}" type="presParOf" srcId="{397F82DF-AF89-403B-B1CD-972CE50A9774}" destId="{83601882-4591-45AF-B193-8EC9087BEE6A}" srcOrd="13" destOrd="0" presId="urn:microsoft.com/office/officeart/2005/8/layout/hierarchy3"/>
    <dgm:cxn modelId="{3E359D1D-58CD-4DCA-AE59-D96AA8645792}" type="presParOf" srcId="{397F82DF-AF89-403B-B1CD-972CE50A9774}" destId="{25157D8F-D0F9-479F-B03A-FC90A4D702AD}" srcOrd="14" destOrd="0" presId="urn:microsoft.com/office/officeart/2005/8/layout/hierarchy3"/>
    <dgm:cxn modelId="{3460859A-EF9E-4949-9FF5-F9812836877C}" type="presParOf" srcId="{397F82DF-AF89-403B-B1CD-972CE50A9774}" destId="{22F857A4-EED7-4295-B760-48C8466E7ED9}" srcOrd="15" destOrd="0" presId="urn:microsoft.com/office/officeart/2005/8/layout/hierarchy3"/>
    <dgm:cxn modelId="{7E7C44B8-A0ED-43AB-81C7-B9738FF76969}" type="presParOf" srcId="{BCD7B7B2-61A6-4538-92DD-E3D89B2B3322}" destId="{014C8672-9798-4509-9D1D-5426CE09BC88}" srcOrd="1" destOrd="0" presId="urn:microsoft.com/office/officeart/2005/8/layout/hierarchy3"/>
    <dgm:cxn modelId="{639159A0-3815-49E7-ABFF-8EDFFAFC41DD}" type="presParOf" srcId="{014C8672-9798-4509-9D1D-5426CE09BC88}" destId="{C9218F55-8611-40E3-8421-BA5EA9AB5FA3}" srcOrd="0" destOrd="0" presId="urn:microsoft.com/office/officeart/2005/8/layout/hierarchy3"/>
    <dgm:cxn modelId="{7B6B441B-4527-4A5F-B55C-C4C6487D4188}" type="presParOf" srcId="{C9218F55-8611-40E3-8421-BA5EA9AB5FA3}" destId="{402D0D47-BE90-440C-8D8A-93035A48B7E1}" srcOrd="0" destOrd="0" presId="urn:microsoft.com/office/officeart/2005/8/layout/hierarchy3"/>
    <dgm:cxn modelId="{3B039776-2CE9-41D4-A996-6DB8051BEF14}" type="presParOf" srcId="{C9218F55-8611-40E3-8421-BA5EA9AB5FA3}" destId="{14E04F80-4490-4631-9864-4510B0E70756}" srcOrd="1" destOrd="0" presId="urn:microsoft.com/office/officeart/2005/8/layout/hierarchy3"/>
    <dgm:cxn modelId="{2ABAB5A8-D986-435E-AA5F-FBC0CDDF279B}" type="presParOf" srcId="{014C8672-9798-4509-9D1D-5426CE09BC88}" destId="{D5C47518-52AA-4687-8227-EB1495A899FE}" srcOrd="1" destOrd="0" presId="urn:microsoft.com/office/officeart/2005/8/layout/hierarchy3"/>
    <dgm:cxn modelId="{303A4946-953F-47F9-B53C-0619AADD18E1}" type="presParOf" srcId="{D5C47518-52AA-4687-8227-EB1495A899FE}" destId="{C7EAF820-D792-412B-8FDE-03014DBE192F}" srcOrd="0" destOrd="0" presId="urn:microsoft.com/office/officeart/2005/8/layout/hierarchy3"/>
    <dgm:cxn modelId="{052AC355-ECB8-4B78-8B0C-0CC2B012E330}" type="presParOf" srcId="{D5C47518-52AA-4687-8227-EB1495A899FE}" destId="{E358FC39-21A3-43B7-8304-CC5CCD98D689}" srcOrd="1" destOrd="0" presId="urn:microsoft.com/office/officeart/2005/8/layout/hierarchy3"/>
    <dgm:cxn modelId="{DBFD8B53-8D83-42D5-B82A-166DC5AFEB18}" type="presParOf" srcId="{BCD7B7B2-61A6-4538-92DD-E3D89B2B3322}" destId="{5C63700B-DF85-4884-861F-14870917F961}" srcOrd="2" destOrd="0" presId="urn:microsoft.com/office/officeart/2005/8/layout/hierarchy3"/>
    <dgm:cxn modelId="{FF61F44F-F38E-471E-B653-36926D9BD0C9}" type="presParOf" srcId="{5C63700B-DF85-4884-861F-14870917F961}" destId="{FF0EA7E9-366C-482B-A6EE-8E7E32B9F5F0}" srcOrd="0" destOrd="0" presId="urn:microsoft.com/office/officeart/2005/8/layout/hierarchy3"/>
    <dgm:cxn modelId="{1ED38D91-99EE-4890-AABB-A5A7DBB5D4EF}" type="presParOf" srcId="{FF0EA7E9-366C-482B-A6EE-8E7E32B9F5F0}" destId="{A1F06994-CE2F-4802-B1DF-22B861F2A1D6}" srcOrd="0" destOrd="0" presId="urn:microsoft.com/office/officeart/2005/8/layout/hierarchy3"/>
    <dgm:cxn modelId="{5968EC37-5397-40BB-93E2-582BCC8A05C3}" type="presParOf" srcId="{FF0EA7E9-366C-482B-A6EE-8E7E32B9F5F0}" destId="{F76F2F76-AFE4-4A08-81BC-5E44259D06E6}" srcOrd="1" destOrd="0" presId="urn:microsoft.com/office/officeart/2005/8/layout/hierarchy3"/>
    <dgm:cxn modelId="{F4BAF383-9010-46C3-9EB9-B9E545CEFBD6}" type="presParOf" srcId="{5C63700B-DF85-4884-861F-14870917F961}" destId="{3D83208E-4C10-4BE6-89B8-A9532069DE74}" srcOrd="1" destOrd="0" presId="urn:microsoft.com/office/officeart/2005/8/layout/hierarchy3"/>
    <dgm:cxn modelId="{CA694469-F9B4-4DE5-A66B-5E8EFB2DCB43}" type="presParOf" srcId="{3D83208E-4C10-4BE6-89B8-A9532069DE74}" destId="{0D52AE05-5E61-4CF1-AE49-C846D8571C52}" srcOrd="0" destOrd="0" presId="urn:microsoft.com/office/officeart/2005/8/layout/hierarchy3"/>
    <dgm:cxn modelId="{8C4554E9-D0A9-47AB-8D44-A5D532404AB1}" type="presParOf" srcId="{3D83208E-4C10-4BE6-89B8-A9532069DE74}" destId="{F47D0C97-EE20-4BB2-8098-B10C0E8ECB00}" srcOrd="1" destOrd="0" presId="urn:microsoft.com/office/officeart/2005/8/layout/hierarchy3"/>
    <dgm:cxn modelId="{64470084-C613-4476-85C9-79B39D3FC0FC}" type="presParOf" srcId="{3D83208E-4C10-4BE6-89B8-A9532069DE74}" destId="{210EF12F-E6C0-4964-9DDD-85FEEA570A06}" srcOrd="2" destOrd="0" presId="urn:microsoft.com/office/officeart/2005/8/layout/hierarchy3"/>
    <dgm:cxn modelId="{24FD933A-7DA9-4925-9593-A371A2CDFAE9}" type="presParOf" srcId="{3D83208E-4C10-4BE6-89B8-A9532069DE74}" destId="{0963E187-0577-43D1-92B0-3FD291DD8D65}" srcOrd="3" destOrd="0" presId="urn:microsoft.com/office/officeart/2005/8/layout/hierarchy3"/>
    <dgm:cxn modelId="{E264CA8A-25FF-467C-871D-8FA3C9041239}" type="presParOf" srcId="{BCD7B7B2-61A6-4538-92DD-E3D89B2B3322}" destId="{0F6DD572-2557-4CA2-822E-500A31ED7CBB}" srcOrd="3" destOrd="0" presId="urn:microsoft.com/office/officeart/2005/8/layout/hierarchy3"/>
    <dgm:cxn modelId="{3D62F44F-AB9B-4411-8D2F-F4605AF5D605}" type="presParOf" srcId="{0F6DD572-2557-4CA2-822E-500A31ED7CBB}" destId="{17AEFDD4-2C52-45CC-B0E7-9D2E289DF504}" srcOrd="0" destOrd="0" presId="urn:microsoft.com/office/officeart/2005/8/layout/hierarchy3"/>
    <dgm:cxn modelId="{F8A44E99-191F-470B-BD60-7B5DB0FCE6BC}" type="presParOf" srcId="{17AEFDD4-2C52-45CC-B0E7-9D2E289DF504}" destId="{61AE522A-7B85-4D2F-89D4-231A759800A0}" srcOrd="0" destOrd="0" presId="urn:microsoft.com/office/officeart/2005/8/layout/hierarchy3"/>
    <dgm:cxn modelId="{EC7362AB-7E05-4B59-9255-8C52F61A71D3}" type="presParOf" srcId="{17AEFDD4-2C52-45CC-B0E7-9D2E289DF504}" destId="{0202352D-85D8-4BC3-8786-B613421C5F37}" srcOrd="1" destOrd="0" presId="urn:microsoft.com/office/officeart/2005/8/layout/hierarchy3"/>
    <dgm:cxn modelId="{FAD25173-FCB0-433D-BB33-681F9948B51C}" type="presParOf" srcId="{0F6DD572-2557-4CA2-822E-500A31ED7CBB}" destId="{5DF682E2-C2B2-4F1E-82A4-87DCEA956A2A}" srcOrd="1" destOrd="0" presId="urn:microsoft.com/office/officeart/2005/8/layout/hierarchy3"/>
    <dgm:cxn modelId="{AF252006-9DDE-4E43-9680-6749CDF9BCEA}" type="presParOf" srcId="{5DF682E2-C2B2-4F1E-82A4-87DCEA956A2A}" destId="{FB7ECD07-213D-458A-BB46-979AABCA1EC4}" srcOrd="0" destOrd="0" presId="urn:microsoft.com/office/officeart/2005/8/layout/hierarchy3"/>
    <dgm:cxn modelId="{01C9A127-46D9-442B-B5EA-5C87511BB7C9}" type="presParOf" srcId="{5DF682E2-C2B2-4F1E-82A4-87DCEA956A2A}" destId="{26EA7C8F-2D34-404B-9367-6EE3CAA67379}" srcOrd="1" destOrd="0" presId="urn:microsoft.com/office/officeart/2005/8/layout/hierarchy3"/>
    <dgm:cxn modelId="{0395A219-7991-48DA-9073-8155A71DA162}" type="presParOf" srcId="{BCD7B7B2-61A6-4538-92DD-E3D89B2B3322}" destId="{3E059C3B-4DD5-4351-992F-E3F825D3D3C3}" srcOrd="4" destOrd="0" presId="urn:microsoft.com/office/officeart/2005/8/layout/hierarchy3"/>
    <dgm:cxn modelId="{029DF162-876F-48AC-A0A8-907E7FB9FBE1}" type="presParOf" srcId="{3E059C3B-4DD5-4351-992F-E3F825D3D3C3}" destId="{8FEB9546-97C2-45A8-8E14-E264C81AD385}" srcOrd="0" destOrd="0" presId="urn:microsoft.com/office/officeart/2005/8/layout/hierarchy3"/>
    <dgm:cxn modelId="{D1F9AC6E-4D4C-4A61-970E-FC942D3F956D}" type="presParOf" srcId="{8FEB9546-97C2-45A8-8E14-E264C81AD385}" destId="{9C1973B4-79A1-46CC-AE54-BA5F0A31DD7C}" srcOrd="0" destOrd="0" presId="urn:microsoft.com/office/officeart/2005/8/layout/hierarchy3"/>
    <dgm:cxn modelId="{8A5770A0-48C9-469B-A4B3-641363E9BECB}" type="presParOf" srcId="{8FEB9546-97C2-45A8-8E14-E264C81AD385}" destId="{EED6FB15-33FC-42B1-8AF9-2CDFD81BE46F}" srcOrd="1" destOrd="0" presId="urn:microsoft.com/office/officeart/2005/8/layout/hierarchy3"/>
    <dgm:cxn modelId="{0375E13D-B900-4AA6-982B-B6F94594C85F}" type="presParOf" srcId="{3E059C3B-4DD5-4351-992F-E3F825D3D3C3}" destId="{29C73D69-9D1E-467F-B227-2B71F56527F7}" srcOrd="1" destOrd="0" presId="urn:microsoft.com/office/officeart/2005/8/layout/hierarchy3"/>
    <dgm:cxn modelId="{9F8BC994-5B27-4137-A7F3-0EB3F3B4E4B1}" type="presParOf" srcId="{29C73D69-9D1E-467F-B227-2B71F56527F7}" destId="{C09A53E9-0A81-4E54-B889-F942287CF983}" srcOrd="0" destOrd="0" presId="urn:microsoft.com/office/officeart/2005/8/layout/hierarchy3"/>
    <dgm:cxn modelId="{07223CC3-F5C6-43EE-94CC-6BF064CB57D2}" type="presParOf" srcId="{29C73D69-9D1E-467F-B227-2B71F56527F7}" destId="{00995675-835D-4EB4-99A1-77A658655015}" srcOrd="1" destOrd="0" presId="urn:microsoft.com/office/officeart/2005/8/layout/hierarchy3"/>
  </dgm:cxnLst>
  <dgm:bg>
    <a:solidFill>
      <a:schemeClr val="bg1"/>
    </a:solidFill>
  </dgm:bg>
  <dgm:whole>
    <a:ln>
      <a:noFill/>
    </a:ln>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3D92B2-BE04-413D-A755-7706973106E3}">
      <dsp:nvSpPr>
        <dsp:cNvPr id="0" name=""/>
        <dsp:cNvSpPr/>
      </dsp:nvSpPr>
      <dsp:spPr>
        <a:xfrm>
          <a:off x="2310" y="361021"/>
          <a:ext cx="2521421" cy="582866"/>
        </a:xfrm>
        <a:prstGeom prst="roundRect">
          <a:avLst>
            <a:gd name="adj" fmla="val 10000"/>
          </a:avLst>
        </a:prstGeom>
        <a:solidFill>
          <a:schemeClr val="tx1">
            <a:lumMod val="85000"/>
            <a:lumOff val="15000"/>
          </a:schemeClr>
        </a:solidFill>
        <a:ln w="28575" cap="flat" cmpd="sng" algn="ctr">
          <a:solidFill>
            <a:schemeClr val="tx1">
              <a:lumMod val="65000"/>
              <a:lumOff val="3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s-MX" sz="1600" kern="1200" dirty="0"/>
            <a:t>Encuestas con muestreo</a:t>
          </a:r>
        </a:p>
        <a:p>
          <a:pPr lvl="0" algn="ctr" defTabSz="711200">
            <a:lnSpc>
              <a:spcPct val="90000"/>
            </a:lnSpc>
            <a:spcBef>
              <a:spcPct val="0"/>
            </a:spcBef>
            <a:spcAft>
              <a:spcPct val="35000"/>
            </a:spcAft>
          </a:pPr>
          <a:r>
            <a:rPr lang="es-MX" sz="1600" kern="1200" dirty="0"/>
            <a:t>probabilístico</a:t>
          </a:r>
        </a:p>
      </dsp:txBody>
      <dsp:txXfrm>
        <a:off x="19382" y="378093"/>
        <a:ext cx="2487277" cy="548722"/>
      </dsp:txXfrm>
    </dsp:sp>
    <dsp:sp modelId="{04D57CE9-0F7D-4735-B0E7-98E46C789F4A}">
      <dsp:nvSpPr>
        <dsp:cNvPr id="0" name=""/>
        <dsp:cNvSpPr/>
      </dsp:nvSpPr>
      <dsp:spPr>
        <a:xfrm>
          <a:off x="254452" y="943887"/>
          <a:ext cx="252142" cy="437149"/>
        </a:xfrm>
        <a:custGeom>
          <a:avLst/>
          <a:gdLst/>
          <a:ahLst/>
          <a:cxnLst/>
          <a:rect l="0" t="0" r="0" b="0"/>
          <a:pathLst>
            <a:path>
              <a:moveTo>
                <a:pt x="0" y="0"/>
              </a:moveTo>
              <a:lnTo>
                <a:pt x="0" y="437149"/>
              </a:lnTo>
              <a:lnTo>
                <a:pt x="252142" y="437149"/>
              </a:lnTo>
            </a:path>
          </a:pathLst>
        </a:custGeom>
        <a:noFill/>
        <a:ln w="28575" cap="flat" cmpd="sng" algn="ctr">
          <a:solidFill>
            <a:schemeClr val="tx1">
              <a:lumMod val="65000"/>
              <a:lumOff val="35000"/>
            </a:schemeClr>
          </a:solidFill>
          <a:prstDash val="solid"/>
          <a:miter lim="800000"/>
        </a:ln>
        <a:effectLst/>
      </dsp:spPr>
      <dsp:style>
        <a:lnRef idx="2">
          <a:scrgbClr r="0" g="0" b="0"/>
        </a:lnRef>
        <a:fillRef idx="0">
          <a:scrgbClr r="0" g="0" b="0"/>
        </a:fillRef>
        <a:effectRef idx="0">
          <a:scrgbClr r="0" g="0" b="0"/>
        </a:effectRef>
        <a:fontRef idx="minor"/>
      </dsp:style>
    </dsp:sp>
    <dsp:sp modelId="{D502BDDE-3497-4978-BEC7-7591AD8073C2}">
      <dsp:nvSpPr>
        <dsp:cNvPr id="0" name=""/>
        <dsp:cNvSpPr/>
      </dsp:nvSpPr>
      <dsp:spPr>
        <a:xfrm>
          <a:off x="506594" y="1089604"/>
          <a:ext cx="2133505" cy="582866"/>
        </a:xfrm>
        <a:prstGeom prst="roundRect">
          <a:avLst>
            <a:gd name="adj" fmla="val 10000"/>
          </a:avLst>
        </a:prstGeom>
        <a:solidFill>
          <a:srgbClr val="8E0000"/>
        </a:solidFill>
        <a:ln w="28575" cap="flat" cmpd="sng" algn="ctr">
          <a:solidFill>
            <a:schemeClr val="tx1">
              <a:lumMod val="65000"/>
              <a:lumOff val="35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es-MX" sz="1400" b="1" i="1" kern="1200" dirty="0">
              <a:solidFill>
                <a:schemeClr val="bg1"/>
              </a:solidFill>
            </a:rPr>
            <a:t>Coeficiente de variación</a:t>
          </a:r>
        </a:p>
      </dsp:txBody>
      <dsp:txXfrm>
        <a:off x="523666" y="1106676"/>
        <a:ext cx="2099361" cy="548722"/>
      </dsp:txXfrm>
    </dsp:sp>
    <dsp:sp modelId="{760E07AE-BAFD-4ADC-9CDE-70B17B4D2604}">
      <dsp:nvSpPr>
        <dsp:cNvPr id="0" name=""/>
        <dsp:cNvSpPr/>
      </dsp:nvSpPr>
      <dsp:spPr>
        <a:xfrm>
          <a:off x="254452" y="943887"/>
          <a:ext cx="252142" cy="1165732"/>
        </a:xfrm>
        <a:custGeom>
          <a:avLst/>
          <a:gdLst/>
          <a:ahLst/>
          <a:cxnLst/>
          <a:rect l="0" t="0" r="0" b="0"/>
          <a:pathLst>
            <a:path>
              <a:moveTo>
                <a:pt x="0" y="0"/>
              </a:moveTo>
              <a:lnTo>
                <a:pt x="0" y="1165732"/>
              </a:lnTo>
              <a:lnTo>
                <a:pt x="252142" y="1165732"/>
              </a:lnTo>
            </a:path>
          </a:pathLst>
        </a:custGeom>
        <a:noFill/>
        <a:ln w="28575" cap="flat" cmpd="sng" algn="ctr">
          <a:solidFill>
            <a:schemeClr val="tx1">
              <a:lumMod val="65000"/>
              <a:lumOff val="35000"/>
            </a:schemeClr>
          </a:solidFill>
          <a:prstDash val="solid"/>
          <a:miter lim="800000"/>
        </a:ln>
        <a:effectLst/>
      </dsp:spPr>
      <dsp:style>
        <a:lnRef idx="2">
          <a:scrgbClr r="0" g="0" b="0"/>
        </a:lnRef>
        <a:fillRef idx="0">
          <a:scrgbClr r="0" g="0" b="0"/>
        </a:fillRef>
        <a:effectRef idx="0">
          <a:scrgbClr r="0" g="0" b="0"/>
        </a:effectRef>
        <a:fontRef idx="minor"/>
      </dsp:style>
    </dsp:sp>
    <dsp:sp modelId="{41EF29FA-147B-4DBA-B051-1646A85E55EC}">
      <dsp:nvSpPr>
        <dsp:cNvPr id="0" name=""/>
        <dsp:cNvSpPr/>
      </dsp:nvSpPr>
      <dsp:spPr>
        <a:xfrm>
          <a:off x="506594" y="1818187"/>
          <a:ext cx="2133505" cy="582866"/>
        </a:xfrm>
        <a:prstGeom prst="roundRect">
          <a:avLst>
            <a:gd name="adj" fmla="val 10000"/>
          </a:avLst>
        </a:prstGeom>
        <a:solidFill>
          <a:srgbClr val="8E0000"/>
        </a:solidFill>
        <a:ln w="28575" cap="flat" cmpd="sng" algn="ctr">
          <a:solidFill>
            <a:schemeClr val="tx1">
              <a:lumMod val="65000"/>
              <a:lumOff val="35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es-MX" sz="1400" b="1" i="1" kern="1200" dirty="0">
              <a:solidFill>
                <a:schemeClr val="bg1"/>
              </a:solidFill>
            </a:rPr>
            <a:t> Error estándar</a:t>
          </a:r>
        </a:p>
      </dsp:txBody>
      <dsp:txXfrm>
        <a:off x="523666" y="1835259"/>
        <a:ext cx="2099361" cy="548722"/>
      </dsp:txXfrm>
    </dsp:sp>
    <dsp:sp modelId="{9940FAE7-3E5A-4272-9D75-4AB2ACC14E07}">
      <dsp:nvSpPr>
        <dsp:cNvPr id="0" name=""/>
        <dsp:cNvSpPr/>
      </dsp:nvSpPr>
      <dsp:spPr>
        <a:xfrm>
          <a:off x="254452" y="943887"/>
          <a:ext cx="252142" cy="1894315"/>
        </a:xfrm>
        <a:custGeom>
          <a:avLst/>
          <a:gdLst/>
          <a:ahLst/>
          <a:cxnLst/>
          <a:rect l="0" t="0" r="0" b="0"/>
          <a:pathLst>
            <a:path>
              <a:moveTo>
                <a:pt x="0" y="0"/>
              </a:moveTo>
              <a:lnTo>
                <a:pt x="0" y="1894315"/>
              </a:lnTo>
              <a:lnTo>
                <a:pt x="252142" y="1894315"/>
              </a:lnTo>
            </a:path>
          </a:pathLst>
        </a:custGeom>
        <a:noFill/>
        <a:ln w="28575" cap="flat" cmpd="sng" algn="ctr">
          <a:solidFill>
            <a:schemeClr val="tx1">
              <a:lumMod val="65000"/>
              <a:lumOff val="35000"/>
            </a:schemeClr>
          </a:solidFill>
          <a:prstDash val="solid"/>
          <a:miter lim="800000"/>
        </a:ln>
        <a:effectLst/>
      </dsp:spPr>
      <dsp:style>
        <a:lnRef idx="2">
          <a:scrgbClr r="0" g="0" b="0"/>
        </a:lnRef>
        <a:fillRef idx="0">
          <a:scrgbClr r="0" g="0" b="0"/>
        </a:fillRef>
        <a:effectRef idx="0">
          <a:scrgbClr r="0" g="0" b="0"/>
        </a:effectRef>
        <a:fontRef idx="minor"/>
      </dsp:style>
    </dsp:sp>
    <dsp:sp modelId="{ED9B3857-DF56-4ACB-8D90-DD18E0B8BFE1}">
      <dsp:nvSpPr>
        <dsp:cNvPr id="0" name=""/>
        <dsp:cNvSpPr/>
      </dsp:nvSpPr>
      <dsp:spPr>
        <a:xfrm>
          <a:off x="506594" y="2546770"/>
          <a:ext cx="2133505" cy="582866"/>
        </a:xfrm>
        <a:prstGeom prst="roundRect">
          <a:avLst>
            <a:gd name="adj" fmla="val 10000"/>
          </a:avLst>
        </a:prstGeom>
        <a:solidFill>
          <a:srgbClr val="8E0000"/>
        </a:solidFill>
        <a:ln w="28575" cap="flat" cmpd="sng" algn="ctr">
          <a:solidFill>
            <a:schemeClr val="tx1">
              <a:lumMod val="65000"/>
              <a:lumOff val="35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es-MX" sz="1400" b="1" i="1" kern="1200" dirty="0">
              <a:solidFill>
                <a:schemeClr val="bg1"/>
              </a:solidFill>
            </a:rPr>
            <a:t>Intervalos de confianza</a:t>
          </a:r>
        </a:p>
      </dsp:txBody>
      <dsp:txXfrm>
        <a:off x="523666" y="2563842"/>
        <a:ext cx="2099361" cy="548722"/>
      </dsp:txXfrm>
    </dsp:sp>
    <dsp:sp modelId="{DA032903-B752-4AE4-8912-68E93E52D337}">
      <dsp:nvSpPr>
        <dsp:cNvPr id="0" name=""/>
        <dsp:cNvSpPr/>
      </dsp:nvSpPr>
      <dsp:spPr>
        <a:xfrm>
          <a:off x="254452" y="943887"/>
          <a:ext cx="252142" cy="2517892"/>
        </a:xfrm>
        <a:custGeom>
          <a:avLst/>
          <a:gdLst/>
          <a:ahLst/>
          <a:cxnLst/>
          <a:rect l="0" t="0" r="0" b="0"/>
          <a:pathLst>
            <a:path>
              <a:moveTo>
                <a:pt x="0" y="0"/>
              </a:moveTo>
              <a:lnTo>
                <a:pt x="0" y="2517892"/>
              </a:lnTo>
              <a:lnTo>
                <a:pt x="252142" y="2517892"/>
              </a:lnTo>
            </a:path>
          </a:pathLst>
        </a:custGeom>
        <a:noFill/>
        <a:ln w="12700" cap="flat" cmpd="sng" algn="ctr">
          <a:solidFill>
            <a:schemeClr val="accent3">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7A9665A-DAD8-4CCB-A535-0391397F6E8D}">
      <dsp:nvSpPr>
        <dsp:cNvPr id="0" name=""/>
        <dsp:cNvSpPr/>
      </dsp:nvSpPr>
      <dsp:spPr>
        <a:xfrm>
          <a:off x="506594" y="3275353"/>
          <a:ext cx="6158706" cy="372853"/>
        </a:xfrm>
        <a:prstGeom prst="roundRect">
          <a:avLst>
            <a:gd name="adj" fmla="val 10000"/>
          </a:avLst>
        </a:prstGeom>
        <a:solidFill>
          <a:schemeClr val="accent3">
            <a:lumMod val="40000"/>
            <a:lumOff val="60000"/>
            <a:alpha val="90000"/>
          </a:schemeClr>
        </a:solidFill>
        <a:ln w="28575" cap="flat" cmpd="sng" algn="ctr">
          <a:solidFill>
            <a:schemeClr val="tx1">
              <a:lumMod val="65000"/>
              <a:lumOff val="35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es-419" sz="1400" b="1" i="1" kern="1200" dirty="0"/>
            <a:t>Tasa de cumplimiento de la muestra mínima antes de imputación </a:t>
          </a:r>
          <a:endParaRPr lang="es-MX" sz="1400" b="1" i="1" kern="1200" dirty="0"/>
        </a:p>
      </dsp:txBody>
      <dsp:txXfrm>
        <a:off x="517514" y="3286273"/>
        <a:ext cx="6136866" cy="351013"/>
      </dsp:txXfrm>
    </dsp:sp>
    <dsp:sp modelId="{6E968568-EB6A-429B-9A62-3E7CA1885EC4}">
      <dsp:nvSpPr>
        <dsp:cNvPr id="0" name=""/>
        <dsp:cNvSpPr/>
      </dsp:nvSpPr>
      <dsp:spPr>
        <a:xfrm>
          <a:off x="254452" y="943887"/>
          <a:ext cx="252142" cy="3036462"/>
        </a:xfrm>
        <a:custGeom>
          <a:avLst/>
          <a:gdLst/>
          <a:ahLst/>
          <a:cxnLst/>
          <a:rect l="0" t="0" r="0" b="0"/>
          <a:pathLst>
            <a:path>
              <a:moveTo>
                <a:pt x="0" y="0"/>
              </a:moveTo>
              <a:lnTo>
                <a:pt x="0" y="3036462"/>
              </a:lnTo>
              <a:lnTo>
                <a:pt x="252142" y="3036462"/>
              </a:lnTo>
            </a:path>
          </a:pathLst>
        </a:custGeom>
        <a:noFill/>
        <a:ln w="28575" cap="flat" cmpd="sng" algn="ctr">
          <a:solidFill>
            <a:schemeClr val="tx1">
              <a:lumMod val="65000"/>
              <a:lumOff val="35000"/>
            </a:schemeClr>
          </a:solidFill>
          <a:prstDash val="solid"/>
          <a:miter lim="800000"/>
        </a:ln>
        <a:effectLst/>
      </dsp:spPr>
      <dsp:style>
        <a:lnRef idx="2">
          <a:scrgbClr r="0" g="0" b="0"/>
        </a:lnRef>
        <a:fillRef idx="0">
          <a:scrgbClr r="0" g="0" b="0"/>
        </a:fillRef>
        <a:effectRef idx="0">
          <a:scrgbClr r="0" g="0" b="0"/>
        </a:effectRef>
        <a:fontRef idx="minor"/>
      </dsp:style>
    </dsp:sp>
    <dsp:sp modelId="{6311FB3E-7F49-4AE9-A878-75F55CE6D5A8}">
      <dsp:nvSpPr>
        <dsp:cNvPr id="0" name=""/>
        <dsp:cNvSpPr/>
      </dsp:nvSpPr>
      <dsp:spPr>
        <a:xfrm>
          <a:off x="506594" y="3793923"/>
          <a:ext cx="6129768" cy="372853"/>
        </a:xfrm>
        <a:prstGeom prst="roundRect">
          <a:avLst>
            <a:gd name="adj" fmla="val 10000"/>
          </a:avLst>
        </a:prstGeom>
        <a:solidFill>
          <a:schemeClr val="accent3">
            <a:lumMod val="40000"/>
            <a:lumOff val="60000"/>
            <a:alpha val="90000"/>
          </a:schemeClr>
        </a:solidFill>
        <a:ln w="28575" cap="flat" cmpd="sng" algn="ctr">
          <a:solidFill>
            <a:schemeClr val="tx1">
              <a:lumMod val="65000"/>
              <a:lumOff val="35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es-MX" sz="1400" b="1" i="1" kern="1200" dirty="0">
              <a:solidFill>
                <a:schemeClr val="tx1">
                  <a:lumMod val="95000"/>
                  <a:lumOff val="5000"/>
                </a:schemeClr>
              </a:solidFill>
            </a:rPr>
            <a:t>Tasa de no respuesta antes de imputación a nivel de unidad de observación</a:t>
          </a:r>
        </a:p>
      </dsp:txBody>
      <dsp:txXfrm>
        <a:off x="517514" y="3804843"/>
        <a:ext cx="6107928" cy="351013"/>
      </dsp:txXfrm>
    </dsp:sp>
    <dsp:sp modelId="{9E981EE8-E751-4FB8-817F-04C8A1382B89}">
      <dsp:nvSpPr>
        <dsp:cNvPr id="0" name=""/>
        <dsp:cNvSpPr/>
      </dsp:nvSpPr>
      <dsp:spPr>
        <a:xfrm>
          <a:off x="254452" y="943887"/>
          <a:ext cx="252142" cy="3555033"/>
        </a:xfrm>
        <a:custGeom>
          <a:avLst/>
          <a:gdLst/>
          <a:ahLst/>
          <a:cxnLst/>
          <a:rect l="0" t="0" r="0" b="0"/>
          <a:pathLst>
            <a:path>
              <a:moveTo>
                <a:pt x="0" y="0"/>
              </a:moveTo>
              <a:lnTo>
                <a:pt x="0" y="3555033"/>
              </a:lnTo>
              <a:lnTo>
                <a:pt x="252142" y="3555033"/>
              </a:lnTo>
            </a:path>
          </a:pathLst>
        </a:custGeom>
        <a:noFill/>
        <a:ln w="12700" cap="flat" cmpd="sng" algn="ctr">
          <a:solidFill>
            <a:schemeClr val="accent3">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3773FC4-A370-4853-BFDC-83477B995ED5}">
      <dsp:nvSpPr>
        <dsp:cNvPr id="0" name=""/>
        <dsp:cNvSpPr/>
      </dsp:nvSpPr>
      <dsp:spPr>
        <a:xfrm>
          <a:off x="506594" y="4312494"/>
          <a:ext cx="6129768" cy="372853"/>
        </a:xfrm>
        <a:prstGeom prst="roundRect">
          <a:avLst>
            <a:gd name="adj" fmla="val 10000"/>
          </a:avLst>
        </a:prstGeom>
        <a:solidFill>
          <a:schemeClr val="accent3">
            <a:lumMod val="40000"/>
            <a:lumOff val="60000"/>
            <a:alpha val="90000"/>
          </a:schemeClr>
        </a:solidFill>
        <a:ln w="28575" cap="flat" cmpd="sng" algn="ctr">
          <a:solidFill>
            <a:schemeClr val="tx1">
              <a:lumMod val="65000"/>
              <a:lumOff val="35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es-MX" sz="1400" b="1" i="1" kern="1200" dirty="0"/>
            <a:t>Tasa de no respuesta después de imputación a nivel unidad de observación</a:t>
          </a:r>
        </a:p>
      </dsp:txBody>
      <dsp:txXfrm>
        <a:off x="517514" y="4323414"/>
        <a:ext cx="6107928" cy="351013"/>
      </dsp:txXfrm>
    </dsp:sp>
    <dsp:sp modelId="{DC44880C-2C00-4EA7-AAEE-5874F6604EB6}">
      <dsp:nvSpPr>
        <dsp:cNvPr id="0" name=""/>
        <dsp:cNvSpPr/>
      </dsp:nvSpPr>
      <dsp:spPr>
        <a:xfrm>
          <a:off x="254452" y="943887"/>
          <a:ext cx="252142" cy="4056050"/>
        </a:xfrm>
        <a:custGeom>
          <a:avLst/>
          <a:gdLst/>
          <a:ahLst/>
          <a:cxnLst/>
          <a:rect l="0" t="0" r="0" b="0"/>
          <a:pathLst>
            <a:path>
              <a:moveTo>
                <a:pt x="0" y="0"/>
              </a:moveTo>
              <a:lnTo>
                <a:pt x="0" y="4056050"/>
              </a:lnTo>
              <a:lnTo>
                <a:pt x="252142" y="4056050"/>
              </a:lnTo>
            </a:path>
          </a:pathLst>
        </a:custGeom>
        <a:noFill/>
        <a:ln w="12700" cap="flat" cmpd="sng" algn="ctr">
          <a:solidFill>
            <a:schemeClr val="accent3">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3601882-4591-45AF-B193-8EC9087BEE6A}">
      <dsp:nvSpPr>
        <dsp:cNvPr id="0" name=""/>
        <dsp:cNvSpPr/>
      </dsp:nvSpPr>
      <dsp:spPr>
        <a:xfrm>
          <a:off x="506594" y="4831064"/>
          <a:ext cx="6129768" cy="337747"/>
        </a:xfrm>
        <a:prstGeom prst="roundRect">
          <a:avLst>
            <a:gd name="adj" fmla="val 10000"/>
          </a:avLst>
        </a:prstGeom>
        <a:solidFill>
          <a:schemeClr val="accent3">
            <a:lumMod val="40000"/>
            <a:lumOff val="60000"/>
            <a:alpha val="90000"/>
          </a:schemeClr>
        </a:solidFill>
        <a:ln w="28575" cap="flat" cmpd="sng" algn="ctr">
          <a:solidFill>
            <a:schemeClr val="tx1">
              <a:lumMod val="65000"/>
              <a:lumOff val="35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es-MX" sz="1400" b="1" i="1" kern="1200" dirty="0"/>
            <a:t>Tasa de imputación a nivel unidad de observación</a:t>
          </a:r>
        </a:p>
      </dsp:txBody>
      <dsp:txXfrm>
        <a:off x="516486" y="4840956"/>
        <a:ext cx="6109984" cy="317963"/>
      </dsp:txXfrm>
    </dsp:sp>
    <dsp:sp modelId="{25157D8F-D0F9-479F-B03A-FC90A4D702AD}">
      <dsp:nvSpPr>
        <dsp:cNvPr id="0" name=""/>
        <dsp:cNvSpPr/>
      </dsp:nvSpPr>
      <dsp:spPr>
        <a:xfrm>
          <a:off x="254452" y="943887"/>
          <a:ext cx="252142" cy="4511592"/>
        </a:xfrm>
        <a:custGeom>
          <a:avLst/>
          <a:gdLst/>
          <a:ahLst/>
          <a:cxnLst/>
          <a:rect l="0" t="0" r="0" b="0"/>
          <a:pathLst>
            <a:path>
              <a:moveTo>
                <a:pt x="0" y="0"/>
              </a:moveTo>
              <a:lnTo>
                <a:pt x="0" y="4511592"/>
              </a:lnTo>
              <a:lnTo>
                <a:pt x="252142" y="4511592"/>
              </a:lnTo>
            </a:path>
          </a:pathLst>
        </a:custGeom>
        <a:noFill/>
        <a:ln w="12700" cap="flat" cmpd="sng" algn="ctr">
          <a:solidFill>
            <a:schemeClr val="accent3">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2F857A4-EED7-4295-B760-48C8466E7ED9}">
      <dsp:nvSpPr>
        <dsp:cNvPr id="0" name=""/>
        <dsp:cNvSpPr/>
      </dsp:nvSpPr>
      <dsp:spPr>
        <a:xfrm>
          <a:off x="506594" y="5314529"/>
          <a:ext cx="6129768" cy="281903"/>
        </a:xfrm>
        <a:prstGeom prst="roundRect">
          <a:avLst>
            <a:gd name="adj" fmla="val 10000"/>
          </a:avLst>
        </a:prstGeom>
        <a:solidFill>
          <a:schemeClr val="accent3">
            <a:lumMod val="40000"/>
            <a:lumOff val="60000"/>
            <a:alpha val="90000"/>
          </a:schemeClr>
        </a:solidFill>
        <a:ln w="28575" cap="flat" cmpd="sng" algn="ctr">
          <a:solidFill>
            <a:schemeClr val="tx1">
              <a:lumMod val="65000"/>
              <a:lumOff val="35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es-MX" sz="1400" b="1" i="1" kern="1200" dirty="0"/>
            <a:t>Tasa de </a:t>
          </a:r>
          <a:r>
            <a:rPr lang="es-MX" sz="1400" b="1" i="1" kern="1200" dirty="0" err="1"/>
            <a:t>sobrecobertura</a:t>
          </a:r>
          <a:r>
            <a:rPr lang="es-MX" sz="1400" b="1" i="1" kern="1200" dirty="0"/>
            <a:t> a nivel unidad de observación</a:t>
          </a:r>
        </a:p>
      </dsp:txBody>
      <dsp:txXfrm>
        <a:off x="514851" y="5322786"/>
        <a:ext cx="6113254" cy="265389"/>
      </dsp:txXfrm>
    </dsp:sp>
    <dsp:sp modelId="{402D0D47-BE90-440C-8D8A-93035A48B7E1}">
      <dsp:nvSpPr>
        <dsp:cNvPr id="0" name=""/>
        <dsp:cNvSpPr/>
      </dsp:nvSpPr>
      <dsp:spPr>
        <a:xfrm>
          <a:off x="2815165" y="361021"/>
          <a:ext cx="2521421" cy="582866"/>
        </a:xfrm>
        <a:prstGeom prst="roundRect">
          <a:avLst>
            <a:gd name="adj" fmla="val 10000"/>
          </a:avLst>
        </a:prstGeom>
        <a:solidFill>
          <a:schemeClr val="tx1">
            <a:lumMod val="85000"/>
            <a:lumOff val="15000"/>
          </a:schemeClr>
        </a:solidFill>
        <a:ln w="28575" cap="flat" cmpd="sng" algn="ctr">
          <a:solidFill>
            <a:schemeClr val="tx1">
              <a:lumMod val="65000"/>
              <a:lumOff val="3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s-MX" sz="1600" kern="1200" dirty="0"/>
            <a:t>Encuestas con muestreo no probabilístico</a:t>
          </a:r>
        </a:p>
      </dsp:txBody>
      <dsp:txXfrm>
        <a:off x="2832237" y="378093"/>
        <a:ext cx="2487277" cy="548722"/>
      </dsp:txXfrm>
    </dsp:sp>
    <dsp:sp modelId="{C7EAF820-D792-412B-8FDE-03014DBE192F}">
      <dsp:nvSpPr>
        <dsp:cNvPr id="0" name=""/>
        <dsp:cNvSpPr/>
      </dsp:nvSpPr>
      <dsp:spPr>
        <a:xfrm>
          <a:off x="3067307" y="943887"/>
          <a:ext cx="252142" cy="437149"/>
        </a:xfrm>
        <a:custGeom>
          <a:avLst/>
          <a:gdLst/>
          <a:ahLst/>
          <a:cxnLst/>
          <a:rect l="0" t="0" r="0" b="0"/>
          <a:pathLst>
            <a:path>
              <a:moveTo>
                <a:pt x="0" y="0"/>
              </a:moveTo>
              <a:lnTo>
                <a:pt x="0" y="437149"/>
              </a:lnTo>
              <a:lnTo>
                <a:pt x="252142" y="437149"/>
              </a:lnTo>
            </a:path>
          </a:pathLst>
        </a:custGeom>
        <a:noFill/>
        <a:ln w="28575" cap="flat" cmpd="sng" algn="ctr">
          <a:solidFill>
            <a:schemeClr val="tx1">
              <a:lumMod val="65000"/>
              <a:lumOff val="35000"/>
            </a:schemeClr>
          </a:solidFill>
          <a:prstDash val="solid"/>
          <a:miter lim="800000"/>
        </a:ln>
        <a:effectLst/>
      </dsp:spPr>
      <dsp:style>
        <a:lnRef idx="2">
          <a:scrgbClr r="0" g="0" b="0"/>
        </a:lnRef>
        <a:fillRef idx="0">
          <a:scrgbClr r="0" g="0" b="0"/>
        </a:fillRef>
        <a:effectRef idx="0">
          <a:scrgbClr r="0" g="0" b="0"/>
        </a:effectRef>
        <a:fontRef idx="minor"/>
      </dsp:style>
    </dsp:sp>
    <dsp:sp modelId="{E358FC39-21A3-43B7-8304-CC5CCD98D689}">
      <dsp:nvSpPr>
        <dsp:cNvPr id="0" name=""/>
        <dsp:cNvSpPr/>
      </dsp:nvSpPr>
      <dsp:spPr>
        <a:xfrm>
          <a:off x="3319449" y="1089604"/>
          <a:ext cx="1745596" cy="582866"/>
        </a:xfrm>
        <a:prstGeom prst="roundRect">
          <a:avLst>
            <a:gd name="adj" fmla="val 10000"/>
          </a:avLst>
        </a:prstGeom>
        <a:solidFill>
          <a:schemeClr val="accent3">
            <a:lumMod val="40000"/>
            <a:lumOff val="60000"/>
            <a:alpha val="90000"/>
          </a:schemeClr>
        </a:solidFill>
        <a:ln w="28575" cap="flat" cmpd="sng" algn="ctr">
          <a:solidFill>
            <a:schemeClr val="tx1">
              <a:lumMod val="65000"/>
              <a:lumOff val="35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es-MX" sz="1400" b="1" i="1" kern="1200" dirty="0">
              <a:solidFill>
                <a:schemeClr val="tx1">
                  <a:lumMod val="95000"/>
                  <a:lumOff val="5000"/>
                </a:schemeClr>
              </a:solidFill>
            </a:rPr>
            <a:t>Cobertura de la variable de diseño</a:t>
          </a:r>
        </a:p>
      </dsp:txBody>
      <dsp:txXfrm>
        <a:off x="3336521" y="1106676"/>
        <a:ext cx="1711452" cy="548722"/>
      </dsp:txXfrm>
    </dsp:sp>
    <dsp:sp modelId="{A1F06994-CE2F-4802-B1DF-22B861F2A1D6}">
      <dsp:nvSpPr>
        <dsp:cNvPr id="0" name=""/>
        <dsp:cNvSpPr/>
      </dsp:nvSpPr>
      <dsp:spPr>
        <a:xfrm>
          <a:off x="5628020" y="361021"/>
          <a:ext cx="2521421" cy="582866"/>
        </a:xfrm>
        <a:prstGeom prst="roundRect">
          <a:avLst>
            <a:gd name="adj" fmla="val 10000"/>
          </a:avLst>
        </a:prstGeom>
        <a:solidFill>
          <a:schemeClr val="tx1">
            <a:lumMod val="85000"/>
            <a:lumOff val="15000"/>
          </a:schemeClr>
        </a:solidFill>
        <a:ln w="28575" cap="flat" cmpd="sng" algn="ctr">
          <a:solidFill>
            <a:schemeClr val="tx1">
              <a:lumMod val="65000"/>
              <a:lumOff val="3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s-MX" sz="1600" kern="1200" dirty="0"/>
            <a:t>Información geográfica</a:t>
          </a:r>
        </a:p>
      </dsp:txBody>
      <dsp:txXfrm>
        <a:off x="5645092" y="378093"/>
        <a:ext cx="2487277" cy="548722"/>
      </dsp:txXfrm>
    </dsp:sp>
    <dsp:sp modelId="{0D52AE05-5E61-4CF1-AE49-C846D8571C52}">
      <dsp:nvSpPr>
        <dsp:cNvPr id="0" name=""/>
        <dsp:cNvSpPr/>
      </dsp:nvSpPr>
      <dsp:spPr>
        <a:xfrm>
          <a:off x="5880162" y="943887"/>
          <a:ext cx="252142" cy="540631"/>
        </a:xfrm>
        <a:custGeom>
          <a:avLst/>
          <a:gdLst/>
          <a:ahLst/>
          <a:cxnLst/>
          <a:rect l="0" t="0" r="0" b="0"/>
          <a:pathLst>
            <a:path>
              <a:moveTo>
                <a:pt x="0" y="0"/>
              </a:moveTo>
              <a:lnTo>
                <a:pt x="0" y="540631"/>
              </a:lnTo>
              <a:lnTo>
                <a:pt x="252142" y="540631"/>
              </a:lnTo>
            </a:path>
          </a:pathLst>
        </a:custGeom>
        <a:noFill/>
        <a:ln w="28575" cap="flat" cmpd="sng" algn="ctr">
          <a:solidFill>
            <a:schemeClr val="tx1">
              <a:lumMod val="65000"/>
              <a:lumOff val="35000"/>
            </a:schemeClr>
          </a:solidFill>
          <a:prstDash val="solid"/>
          <a:miter lim="800000"/>
        </a:ln>
        <a:effectLst/>
      </dsp:spPr>
      <dsp:style>
        <a:lnRef idx="2">
          <a:scrgbClr r="0" g="0" b="0"/>
        </a:lnRef>
        <a:fillRef idx="0">
          <a:scrgbClr r="0" g="0" b="0"/>
        </a:fillRef>
        <a:effectRef idx="0">
          <a:scrgbClr r="0" g="0" b="0"/>
        </a:effectRef>
        <a:fontRef idx="minor"/>
      </dsp:style>
    </dsp:sp>
    <dsp:sp modelId="{F47D0C97-EE20-4BB2-8098-B10C0E8ECB00}">
      <dsp:nvSpPr>
        <dsp:cNvPr id="0" name=""/>
        <dsp:cNvSpPr/>
      </dsp:nvSpPr>
      <dsp:spPr>
        <a:xfrm>
          <a:off x="6132304" y="1089604"/>
          <a:ext cx="1939555" cy="789830"/>
        </a:xfrm>
        <a:prstGeom prst="roundRect">
          <a:avLst>
            <a:gd name="adj" fmla="val 10000"/>
          </a:avLst>
        </a:prstGeom>
        <a:solidFill>
          <a:srgbClr val="8E0000"/>
        </a:solidFill>
        <a:ln w="28575" cap="flat" cmpd="sng" algn="ctr">
          <a:solidFill>
            <a:schemeClr val="tx1">
              <a:lumMod val="65000"/>
              <a:lumOff val="35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es-MX" sz="1400" b="1" i="1" kern="1200" dirty="0">
              <a:solidFill>
                <a:schemeClr val="bg1"/>
              </a:solidFill>
            </a:rPr>
            <a:t>Error cuadrático medio (planimétrico y vertical)</a:t>
          </a:r>
        </a:p>
      </dsp:txBody>
      <dsp:txXfrm>
        <a:off x="6155437" y="1112737"/>
        <a:ext cx="1893289" cy="743564"/>
      </dsp:txXfrm>
    </dsp:sp>
    <dsp:sp modelId="{210EF12F-E6C0-4964-9DDD-85FEEA570A06}">
      <dsp:nvSpPr>
        <dsp:cNvPr id="0" name=""/>
        <dsp:cNvSpPr/>
      </dsp:nvSpPr>
      <dsp:spPr>
        <a:xfrm>
          <a:off x="5880162" y="943887"/>
          <a:ext cx="252142" cy="1372697"/>
        </a:xfrm>
        <a:custGeom>
          <a:avLst/>
          <a:gdLst/>
          <a:ahLst/>
          <a:cxnLst/>
          <a:rect l="0" t="0" r="0" b="0"/>
          <a:pathLst>
            <a:path>
              <a:moveTo>
                <a:pt x="0" y="0"/>
              </a:moveTo>
              <a:lnTo>
                <a:pt x="0" y="1372697"/>
              </a:lnTo>
              <a:lnTo>
                <a:pt x="252142" y="1372697"/>
              </a:lnTo>
            </a:path>
          </a:pathLst>
        </a:custGeom>
        <a:noFill/>
        <a:ln w="28575" cap="flat" cmpd="sng" algn="ctr">
          <a:solidFill>
            <a:schemeClr val="tx1">
              <a:lumMod val="65000"/>
              <a:lumOff val="35000"/>
            </a:schemeClr>
          </a:solidFill>
          <a:prstDash val="solid"/>
          <a:miter lim="800000"/>
        </a:ln>
        <a:effectLst/>
      </dsp:spPr>
      <dsp:style>
        <a:lnRef idx="2">
          <a:scrgbClr r="0" g="0" b="0"/>
        </a:lnRef>
        <a:fillRef idx="0">
          <a:scrgbClr r="0" g="0" b="0"/>
        </a:fillRef>
        <a:effectRef idx="0">
          <a:scrgbClr r="0" g="0" b="0"/>
        </a:effectRef>
        <a:fontRef idx="minor"/>
      </dsp:style>
    </dsp:sp>
    <dsp:sp modelId="{0963E187-0577-43D1-92B0-3FD291DD8D65}">
      <dsp:nvSpPr>
        <dsp:cNvPr id="0" name=""/>
        <dsp:cNvSpPr/>
      </dsp:nvSpPr>
      <dsp:spPr>
        <a:xfrm>
          <a:off x="6132304" y="2025151"/>
          <a:ext cx="1939555" cy="582866"/>
        </a:xfrm>
        <a:prstGeom prst="roundRect">
          <a:avLst>
            <a:gd name="adj" fmla="val 10000"/>
          </a:avLst>
        </a:prstGeom>
        <a:solidFill>
          <a:srgbClr val="8E0000"/>
        </a:solidFill>
        <a:ln w="28575" cap="flat" cmpd="sng" algn="ctr">
          <a:solidFill>
            <a:schemeClr val="tx1">
              <a:lumMod val="65000"/>
              <a:lumOff val="35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es-MX" sz="1400" b="1" i="1" kern="1200" dirty="0">
              <a:solidFill>
                <a:schemeClr val="bg1"/>
              </a:solidFill>
            </a:rPr>
            <a:t>Revisión de consistencia topológica</a:t>
          </a:r>
        </a:p>
      </dsp:txBody>
      <dsp:txXfrm>
        <a:off x="6149376" y="2042223"/>
        <a:ext cx="1905411" cy="548722"/>
      </dsp:txXfrm>
    </dsp:sp>
    <dsp:sp modelId="{61AE522A-7B85-4D2F-89D4-231A759800A0}">
      <dsp:nvSpPr>
        <dsp:cNvPr id="0" name=""/>
        <dsp:cNvSpPr/>
      </dsp:nvSpPr>
      <dsp:spPr>
        <a:xfrm>
          <a:off x="8440875" y="351946"/>
          <a:ext cx="1745603" cy="582866"/>
        </a:xfrm>
        <a:prstGeom prst="roundRect">
          <a:avLst>
            <a:gd name="adj" fmla="val 10000"/>
          </a:avLst>
        </a:prstGeom>
        <a:solidFill>
          <a:schemeClr val="tx1">
            <a:lumMod val="85000"/>
            <a:lumOff val="15000"/>
          </a:schemeClr>
        </a:solidFill>
        <a:ln w="28575" cap="flat" cmpd="sng" algn="ctr">
          <a:solidFill>
            <a:schemeClr val="tx1">
              <a:lumMod val="65000"/>
              <a:lumOff val="3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s-MX" sz="1600" kern="1200" dirty="0"/>
            <a:t>Censos y registros administrativos</a:t>
          </a:r>
        </a:p>
      </dsp:txBody>
      <dsp:txXfrm>
        <a:off x="8457947" y="369018"/>
        <a:ext cx="1711459" cy="548722"/>
      </dsp:txXfrm>
    </dsp:sp>
    <dsp:sp modelId="{FB7ECD07-213D-458A-BB46-979AABCA1EC4}">
      <dsp:nvSpPr>
        <dsp:cNvPr id="0" name=""/>
        <dsp:cNvSpPr/>
      </dsp:nvSpPr>
      <dsp:spPr>
        <a:xfrm>
          <a:off x="8615435" y="934812"/>
          <a:ext cx="174560" cy="446225"/>
        </a:xfrm>
        <a:custGeom>
          <a:avLst/>
          <a:gdLst/>
          <a:ahLst/>
          <a:cxnLst/>
          <a:rect l="0" t="0" r="0" b="0"/>
          <a:pathLst>
            <a:path>
              <a:moveTo>
                <a:pt x="0" y="0"/>
              </a:moveTo>
              <a:lnTo>
                <a:pt x="0" y="446225"/>
              </a:lnTo>
              <a:lnTo>
                <a:pt x="174560" y="446225"/>
              </a:lnTo>
            </a:path>
          </a:pathLst>
        </a:custGeom>
        <a:noFill/>
        <a:ln w="28575" cap="flat" cmpd="sng" algn="ctr">
          <a:solidFill>
            <a:srgbClr val="7A0000"/>
          </a:solidFill>
          <a:prstDash val="solid"/>
          <a:miter lim="800000"/>
        </a:ln>
        <a:effectLst/>
      </dsp:spPr>
      <dsp:style>
        <a:lnRef idx="2">
          <a:scrgbClr r="0" g="0" b="0"/>
        </a:lnRef>
        <a:fillRef idx="0">
          <a:scrgbClr r="0" g="0" b="0"/>
        </a:fillRef>
        <a:effectRef idx="0">
          <a:scrgbClr r="0" g="0" b="0"/>
        </a:effectRef>
        <a:fontRef idx="minor"/>
      </dsp:style>
    </dsp:sp>
    <dsp:sp modelId="{26EA7C8F-2D34-404B-9367-6EE3CAA67379}">
      <dsp:nvSpPr>
        <dsp:cNvPr id="0" name=""/>
        <dsp:cNvSpPr/>
      </dsp:nvSpPr>
      <dsp:spPr>
        <a:xfrm>
          <a:off x="8789995" y="1089604"/>
          <a:ext cx="932586" cy="582866"/>
        </a:xfrm>
        <a:prstGeom prst="roundRect">
          <a:avLst>
            <a:gd name="adj" fmla="val 10000"/>
          </a:avLst>
        </a:prstGeom>
        <a:solidFill>
          <a:schemeClr val="accent3">
            <a:lumMod val="40000"/>
            <a:lumOff val="60000"/>
            <a:alpha val="90000"/>
          </a:schemeClr>
        </a:solidFill>
        <a:ln w="28575" cap="flat" cmpd="sng" algn="ctr">
          <a:solidFill>
            <a:srgbClr val="8E0000"/>
          </a:solidFill>
          <a:prstDash val="sysDash"/>
          <a:miter lim="800000"/>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es-MX" sz="1400" kern="1200" dirty="0">
              <a:ln>
                <a:noFill/>
                <a:prstDash val="sysDash"/>
              </a:ln>
              <a:solidFill>
                <a:srgbClr val="7A0000"/>
              </a:solidFill>
            </a:rPr>
            <a:t>Por definir</a:t>
          </a:r>
        </a:p>
      </dsp:txBody>
      <dsp:txXfrm>
        <a:off x="8807067" y="1106676"/>
        <a:ext cx="898442" cy="548722"/>
      </dsp:txXfrm>
    </dsp:sp>
    <dsp:sp modelId="{9C1973B4-79A1-46CC-AE54-BA5F0A31DD7C}">
      <dsp:nvSpPr>
        <dsp:cNvPr id="0" name=""/>
        <dsp:cNvSpPr/>
      </dsp:nvSpPr>
      <dsp:spPr>
        <a:xfrm>
          <a:off x="10477911" y="361021"/>
          <a:ext cx="1165732" cy="582866"/>
        </a:xfrm>
        <a:prstGeom prst="roundRect">
          <a:avLst>
            <a:gd name="adj" fmla="val 10000"/>
          </a:avLst>
        </a:prstGeom>
        <a:solidFill>
          <a:schemeClr val="tx1">
            <a:lumMod val="85000"/>
            <a:lumOff val="15000"/>
          </a:schemeClr>
        </a:solidFill>
        <a:ln w="28575" cap="flat" cmpd="sng" algn="ctr">
          <a:solidFill>
            <a:schemeClr val="tx1">
              <a:lumMod val="65000"/>
              <a:lumOff val="3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s-MX" sz="1600" kern="1200" dirty="0"/>
            <a:t>Estadística derivada</a:t>
          </a:r>
        </a:p>
      </dsp:txBody>
      <dsp:txXfrm>
        <a:off x="10494983" y="378093"/>
        <a:ext cx="1131588" cy="548722"/>
      </dsp:txXfrm>
    </dsp:sp>
    <dsp:sp modelId="{C09A53E9-0A81-4E54-B889-F942287CF983}">
      <dsp:nvSpPr>
        <dsp:cNvPr id="0" name=""/>
        <dsp:cNvSpPr/>
      </dsp:nvSpPr>
      <dsp:spPr>
        <a:xfrm>
          <a:off x="10594485" y="943887"/>
          <a:ext cx="116573" cy="437149"/>
        </a:xfrm>
        <a:custGeom>
          <a:avLst/>
          <a:gdLst/>
          <a:ahLst/>
          <a:cxnLst/>
          <a:rect l="0" t="0" r="0" b="0"/>
          <a:pathLst>
            <a:path>
              <a:moveTo>
                <a:pt x="0" y="0"/>
              </a:moveTo>
              <a:lnTo>
                <a:pt x="0" y="437149"/>
              </a:lnTo>
              <a:lnTo>
                <a:pt x="116573" y="437149"/>
              </a:lnTo>
            </a:path>
          </a:pathLst>
        </a:custGeom>
        <a:noFill/>
        <a:ln w="28575" cap="flat" cmpd="sng" algn="ctr">
          <a:solidFill>
            <a:srgbClr val="7A0000"/>
          </a:solidFill>
          <a:prstDash val="solid"/>
          <a:miter lim="800000"/>
        </a:ln>
        <a:effectLst/>
      </dsp:spPr>
      <dsp:style>
        <a:lnRef idx="2">
          <a:scrgbClr r="0" g="0" b="0"/>
        </a:lnRef>
        <a:fillRef idx="0">
          <a:scrgbClr r="0" g="0" b="0"/>
        </a:fillRef>
        <a:effectRef idx="0">
          <a:scrgbClr r="0" g="0" b="0"/>
        </a:effectRef>
        <a:fontRef idx="minor"/>
      </dsp:style>
    </dsp:sp>
    <dsp:sp modelId="{00995675-835D-4EB4-99A1-77A658655015}">
      <dsp:nvSpPr>
        <dsp:cNvPr id="0" name=""/>
        <dsp:cNvSpPr/>
      </dsp:nvSpPr>
      <dsp:spPr>
        <a:xfrm>
          <a:off x="10711058" y="1089604"/>
          <a:ext cx="932586" cy="582866"/>
        </a:xfrm>
        <a:prstGeom prst="roundRect">
          <a:avLst>
            <a:gd name="adj" fmla="val 10000"/>
          </a:avLst>
        </a:prstGeom>
        <a:solidFill>
          <a:schemeClr val="accent3">
            <a:lumMod val="40000"/>
            <a:lumOff val="60000"/>
            <a:alpha val="90000"/>
          </a:schemeClr>
        </a:solidFill>
        <a:ln w="28575" cap="flat" cmpd="sng" algn="ctr">
          <a:solidFill>
            <a:srgbClr val="8E0000"/>
          </a:solidFill>
          <a:prstDash val="sysDash"/>
          <a:miter lim="800000"/>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es-MX" sz="1400" kern="1200" dirty="0">
              <a:ln>
                <a:noFill/>
                <a:prstDash val="sysDash"/>
              </a:ln>
              <a:solidFill>
                <a:srgbClr val="7A0000"/>
              </a:solidFill>
            </a:rPr>
            <a:t>Por definir</a:t>
          </a:r>
        </a:p>
      </dsp:txBody>
      <dsp:txXfrm>
        <a:off x="10728130" y="1106676"/>
        <a:ext cx="898442" cy="548722"/>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2069B105-0C39-4691-A17C-6BF844C77122}" type="datetimeFigureOut">
              <a:rPr lang="es-MX" smtClean="0"/>
              <a:pPr/>
              <a:t>24/03/2019</a:t>
            </a:fld>
            <a:endParaRPr lang="es-MX"/>
          </a:p>
        </p:txBody>
      </p:sp>
      <p:sp>
        <p:nvSpPr>
          <p:cNvPr id="4" name="Marcador de pie de página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s-MX"/>
          </a:p>
        </p:txBody>
      </p:sp>
      <p:sp>
        <p:nvSpPr>
          <p:cNvPr id="5" name="Marcador de número de diapositiva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BDF91EFF-FA90-47DD-8861-6A1B475E37E8}" type="slidenum">
              <a:rPr lang="es-MX" smtClean="0"/>
              <a:pPr/>
              <a:t>‹Nº›</a:t>
            </a:fld>
            <a:endParaRPr lang="es-MX"/>
          </a:p>
        </p:txBody>
      </p:sp>
    </p:spTree>
    <p:extLst>
      <p:ext uri="{BB962C8B-B14F-4D97-AF65-F5344CB8AC3E}">
        <p14:creationId xmlns:p14="http://schemas.microsoft.com/office/powerpoint/2010/main" val="4086080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F1C23F7C-C6D9-43A9-93A2-7740FAD630C2}" type="datetimeFigureOut">
              <a:rPr lang="es-MX" smtClean="0"/>
              <a:pPr/>
              <a:t>24/03/2019</a:t>
            </a:fld>
            <a:endParaRPr lang="es-MX"/>
          </a:p>
        </p:txBody>
      </p:sp>
      <p:sp>
        <p:nvSpPr>
          <p:cNvPr id="4" name="Marcador de imagen de diapositiva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Marcador de pie de página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1A10C9A7-1CB4-47DE-959A-4070DC0C56B0}" type="slidenum">
              <a:rPr lang="es-MX" smtClean="0"/>
              <a:pPr/>
              <a:t>‹Nº›</a:t>
            </a:fld>
            <a:endParaRPr lang="es-MX"/>
          </a:p>
        </p:txBody>
      </p:sp>
    </p:spTree>
    <p:extLst>
      <p:ext uri="{BB962C8B-B14F-4D97-AF65-F5344CB8AC3E}">
        <p14:creationId xmlns:p14="http://schemas.microsoft.com/office/powerpoint/2010/main" val="38833024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MX"/>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MX"/>
          </a:p>
        </p:txBody>
      </p:sp>
      <p:sp>
        <p:nvSpPr>
          <p:cNvPr id="4" name="Marcador de fecha 3"/>
          <p:cNvSpPr>
            <a:spLocks noGrp="1"/>
          </p:cNvSpPr>
          <p:nvPr>
            <p:ph type="dt" sz="half" idx="10"/>
          </p:nvPr>
        </p:nvSpPr>
        <p:spPr/>
        <p:txBody>
          <a:bodyPr/>
          <a:lstStyle/>
          <a:p>
            <a:fld id="{FD6AEE35-0102-43D7-90E4-BF900BD90586}" type="datetimeFigureOut">
              <a:rPr lang="es-MX" smtClean="0"/>
              <a:pPr/>
              <a:t>24/03/2019</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6EEC74A0-3941-4CF3-BA05-04FF141DF987}" type="slidenum">
              <a:rPr lang="es-MX" smtClean="0"/>
              <a:pPr/>
              <a:t>‹Nº›</a:t>
            </a:fld>
            <a:endParaRPr lang="es-MX"/>
          </a:p>
        </p:txBody>
      </p:sp>
    </p:spTree>
    <p:extLst>
      <p:ext uri="{BB962C8B-B14F-4D97-AF65-F5344CB8AC3E}">
        <p14:creationId xmlns:p14="http://schemas.microsoft.com/office/powerpoint/2010/main" val="13712109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MX"/>
          </a:p>
        </p:txBody>
      </p:sp>
      <p:sp>
        <p:nvSpPr>
          <p:cNvPr id="3" name="Marcador de texto vertical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p:cNvSpPr>
            <a:spLocks noGrp="1"/>
          </p:cNvSpPr>
          <p:nvPr>
            <p:ph type="dt" sz="half" idx="10"/>
          </p:nvPr>
        </p:nvSpPr>
        <p:spPr/>
        <p:txBody>
          <a:bodyPr/>
          <a:lstStyle/>
          <a:p>
            <a:fld id="{FD6AEE35-0102-43D7-90E4-BF900BD90586}" type="datetimeFigureOut">
              <a:rPr lang="es-MX" smtClean="0"/>
              <a:pPr/>
              <a:t>24/03/2019</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6EEC74A0-3941-4CF3-BA05-04FF141DF987}" type="slidenum">
              <a:rPr lang="es-MX" smtClean="0"/>
              <a:pPr/>
              <a:t>‹Nº›</a:t>
            </a:fld>
            <a:endParaRPr lang="es-MX"/>
          </a:p>
        </p:txBody>
      </p:sp>
    </p:spTree>
    <p:extLst>
      <p:ext uri="{BB962C8B-B14F-4D97-AF65-F5344CB8AC3E}">
        <p14:creationId xmlns:p14="http://schemas.microsoft.com/office/powerpoint/2010/main" val="25374568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MX"/>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p:cNvSpPr>
            <a:spLocks noGrp="1"/>
          </p:cNvSpPr>
          <p:nvPr>
            <p:ph type="dt" sz="half" idx="10"/>
          </p:nvPr>
        </p:nvSpPr>
        <p:spPr/>
        <p:txBody>
          <a:bodyPr/>
          <a:lstStyle/>
          <a:p>
            <a:fld id="{FD6AEE35-0102-43D7-90E4-BF900BD90586}" type="datetimeFigureOut">
              <a:rPr lang="es-MX" smtClean="0"/>
              <a:pPr/>
              <a:t>24/03/2019</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6EEC74A0-3941-4CF3-BA05-04FF141DF987}" type="slidenum">
              <a:rPr lang="es-MX" smtClean="0"/>
              <a:pPr/>
              <a:t>‹Nº›</a:t>
            </a:fld>
            <a:endParaRPr lang="es-MX"/>
          </a:p>
        </p:txBody>
      </p:sp>
    </p:spTree>
    <p:extLst>
      <p:ext uri="{BB962C8B-B14F-4D97-AF65-F5344CB8AC3E}">
        <p14:creationId xmlns:p14="http://schemas.microsoft.com/office/powerpoint/2010/main" val="31807701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Portada">
    <p:bg>
      <p:bgPr>
        <a:solidFill>
          <a:srgbClr val="083254"/>
        </a:solidFill>
        <a:effectLst/>
      </p:bgPr>
    </p:bg>
    <p:spTree>
      <p:nvGrpSpPr>
        <p:cNvPr id="1" name=""/>
        <p:cNvGrpSpPr/>
        <p:nvPr/>
      </p:nvGrpSpPr>
      <p:grpSpPr>
        <a:xfrm>
          <a:off x="0" y="0"/>
          <a:ext cx="0" cy="0"/>
          <a:chOff x="0" y="0"/>
          <a:chExt cx="0" cy="0"/>
        </a:xfrm>
      </p:grpSpPr>
      <p:pic>
        <p:nvPicPr>
          <p:cNvPr id="3" name="Imagen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6" name="Title Text"/>
          <p:cNvSpPr txBox="1">
            <a:spLocks noGrp="1"/>
          </p:cNvSpPr>
          <p:nvPr>
            <p:ph type="title" hasCustomPrompt="1"/>
          </p:nvPr>
        </p:nvSpPr>
        <p:spPr>
          <a:xfrm>
            <a:off x="6430318" y="2707493"/>
            <a:ext cx="4921189" cy="1143001"/>
          </a:xfrm>
          <a:prstGeom prst="rect">
            <a:avLst/>
          </a:prstGeom>
        </p:spPr>
        <p:txBody>
          <a:bodyPr>
            <a:noAutofit/>
          </a:bodyPr>
          <a:lstStyle>
            <a:lvl1pPr algn="l">
              <a:defRPr sz="8850" b="1" i="0">
                <a:solidFill>
                  <a:srgbClr val="FFFFFF"/>
                </a:solidFill>
                <a:latin typeface="Arial" charset="0"/>
                <a:ea typeface="Arial" charset="0"/>
                <a:cs typeface="Arial" charset="0"/>
              </a:defRPr>
            </a:lvl1pPr>
          </a:lstStyle>
          <a:p>
            <a:r>
              <a:rPr lang="es-ES" dirty="0" smtClean="0"/>
              <a:t>Título</a:t>
            </a:r>
            <a:endParaRPr dirty="0"/>
          </a:p>
        </p:txBody>
      </p:sp>
      <p:sp>
        <p:nvSpPr>
          <p:cNvPr id="8" name="Rectangle"/>
          <p:cNvSpPr/>
          <p:nvPr userDrawn="1"/>
        </p:nvSpPr>
        <p:spPr>
          <a:xfrm>
            <a:off x="6092825" y="3011570"/>
            <a:ext cx="37439" cy="834860"/>
          </a:xfrm>
          <a:prstGeom prst="rect">
            <a:avLst/>
          </a:prstGeom>
          <a:solidFill>
            <a:srgbClr val="FFFFFF"/>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1600"/>
          </a:p>
        </p:txBody>
      </p:sp>
    </p:spTree>
    <p:extLst>
      <p:ext uri="{BB962C8B-B14F-4D97-AF65-F5344CB8AC3E}">
        <p14:creationId xmlns:p14="http://schemas.microsoft.com/office/powerpoint/2010/main" val="2205859007"/>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MX"/>
          </a:p>
        </p:txBody>
      </p:sp>
      <p:sp>
        <p:nvSpPr>
          <p:cNvPr id="3" name="Marcador de contenido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p:cNvSpPr>
            <a:spLocks noGrp="1"/>
          </p:cNvSpPr>
          <p:nvPr>
            <p:ph type="dt" sz="half" idx="10"/>
          </p:nvPr>
        </p:nvSpPr>
        <p:spPr/>
        <p:txBody>
          <a:bodyPr/>
          <a:lstStyle/>
          <a:p>
            <a:fld id="{FD6AEE35-0102-43D7-90E4-BF900BD90586}" type="datetimeFigureOut">
              <a:rPr lang="es-MX" smtClean="0"/>
              <a:pPr/>
              <a:t>24/03/2019</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6EEC74A0-3941-4CF3-BA05-04FF141DF987}" type="slidenum">
              <a:rPr lang="es-MX" smtClean="0"/>
              <a:pPr/>
              <a:t>‹Nº›</a:t>
            </a:fld>
            <a:endParaRPr lang="es-MX"/>
          </a:p>
        </p:txBody>
      </p:sp>
    </p:spTree>
    <p:extLst>
      <p:ext uri="{BB962C8B-B14F-4D97-AF65-F5344CB8AC3E}">
        <p14:creationId xmlns:p14="http://schemas.microsoft.com/office/powerpoint/2010/main" val="17808980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MX"/>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Marcador de fecha 3"/>
          <p:cNvSpPr>
            <a:spLocks noGrp="1"/>
          </p:cNvSpPr>
          <p:nvPr>
            <p:ph type="dt" sz="half" idx="10"/>
          </p:nvPr>
        </p:nvSpPr>
        <p:spPr/>
        <p:txBody>
          <a:bodyPr/>
          <a:lstStyle/>
          <a:p>
            <a:fld id="{FD6AEE35-0102-43D7-90E4-BF900BD90586}" type="datetimeFigureOut">
              <a:rPr lang="es-MX" smtClean="0"/>
              <a:pPr/>
              <a:t>24/03/2019</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6EEC74A0-3941-4CF3-BA05-04FF141DF987}" type="slidenum">
              <a:rPr lang="es-MX" smtClean="0"/>
              <a:pPr/>
              <a:t>‹Nº›</a:t>
            </a:fld>
            <a:endParaRPr lang="es-MX"/>
          </a:p>
        </p:txBody>
      </p:sp>
    </p:spTree>
    <p:extLst>
      <p:ext uri="{BB962C8B-B14F-4D97-AF65-F5344CB8AC3E}">
        <p14:creationId xmlns:p14="http://schemas.microsoft.com/office/powerpoint/2010/main" val="11645243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MX"/>
          </a:p>
        </p:txBody>
      </p:sp>
      <p:sp>
        <p:nvSpPr>
          <p:cNvPr id="3" name="Marcador de contenido 2"/>
          <p:cNvSpPr>
            <a:spLocks noGrp="1"/>
          </p:cNvSpPr>
          <p:nvPr>
            <p:ph sz="half" idx="1"/>
          </p:nvPr>
        </p:nvSpPr>
        <p:spPr>
          <a:xfrm>
            <a:off x="838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contenido 3"/>
          <p:cNvSpPr>
            <a:spLocks noGrp="1"/>
          </p:cNvSpPr>
          <p:nvPr>
            <p:ph sz="half" idx="2"/>
          </p:nvPr>
        </p:nvSpPr>
        <p:spPr>
          <a:xfrm>
            <a:off x="6172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fecha 4"/>
          <p:cNvSpPr>
            <a:spLocks noGrp="1"/>
          </p:cNvSpPr>
          <p:nvPr>
            <p:ph type="dt" sz="half" idx="10"/>
          </p:nvPr>
        </p:nvSpPr>
        <p:spPr/>
        <p:txBody>
          <a:bodyPr/>
          <a:lstStyle/>
          <a:p>
            <a:fld id="{FD6AEE35-0102-43D7-90E4-BF900BD90586}" type="datetimeFigureOut">
              <a:rPr lang="es-MX" smtClean="0"/>
              <a:pPr/>
              <a:t>24/03/2019</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6EEC74A0-3941-4CF3-BA05-04FF141DF987}" type="slidenum">
              <a:rPr lang="es-MX" smtClean="0"/>
              <a:pPr/>
              <a:t>‹Nº›</a:t>
            </a:fld>
            <a:endParaRPr lang="es-MX"/>
          </a:p>
        </p:txBody>
      </p:sp>
    </p:spTree>
    <p:extLst>
      <p:ext uri="{BB962C8B-B14F-4D97-AF65-F5344CB8AC3E}">
        <p14:creationId xmlns:p14="http://schemas.microsoft.com/office/powerpoint/2010/main" val="21595336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endParaRPr lang="es-MX"/>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7" name="Marcador de fecha 6"/>
          <p:cNvSpPr>
            <a:spLocks noGrp="1"/>
          </p:cNvSpPr>
          <p:nvPr>
            <p:ph type="dt" sz="half" idx="10"/>
          </p:nvPr>
        </p:nvSpPr>
        <p:spPr/>
        <p:txBody>
          <a:bodyPr/>
          <a:lstStyle/>
          <a:p>
            <a:fld id="{FD6AEE35-0102-43D7-90E4-BF900BD90586}" type="datetimeFigureOut">
              <a:rPr lang="es-MX" smtClean="0"/>
              <a:pPr/>
              <a:t>24/03/2019</a:t>
            </a:fld>
            <a:endParaRPr lang="es-MX"/>
          </a:p>
        </p:txBody>
      </p:sp>
      <p:sp>
        <p:nvSpPr>
          <p:cNvPr id="8" name="Marcador de pie de página 7"/>
          <p:cNvSpPr>
            <a:spLocks noGrp="1"/>
          </p:cNvSpPr>
          <p:nvPr>
            <p:ph type="ftr" sz="quarter" idx="11"/>
          </p:nvPr>
        </p:nvSpPr>
        <p:spPr/>
        <p:txBody>
          <a:bodyPr/>
          <a:lstStyle/>
          <a:p>
            <a:endParaRPr lang="es-MX"/>
          </a:p>
        </p:txBody>
      </p:sp>
      <p:sp>
        <p:nvSpPr>
          <p:cNvPr id="9" name="Marcador de número de diapositiva 8"/>
          <p:cNvSpPr>
            <a:spLocks noGrp="1"/>
          </p:cNvSpPr>
          <p:nvPr>
            <p:ph type="sldNum" sz="quarter" idx="12"/>
          </p:nvPr>
        </p:nvSpPr>
        <p:spPr/>
        <p:txBody>
          <a:bodyPr/>
          <a:lstStyle/>
          <a:p>
            <a:fld id="{6EEC74A0-3941-4CF3-BA05-04FF141DF987}" type="slidenum">
              <a:rPr lang="es-MX" smtClean="0"/>
              <a:pPr/>
              <a:t>‹Nº›</a:t>
            </a:fld>
            <a:endParaRPr lang="es-MX"/>
          </a:p>
        </p:txBody>
      </p:sp>
    </p:spTree>
    <p:extLst>
      <p:ext uri="{BB962C8B-B14F-4D97-AF65-F5344CB8AC3E}">
        <p14:creationId xmlns:p14="http://schemas.microsoft.com/office/powerpoint/2010/main" val="5495867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MX"/>
          </a:p>
        </p:txBody>
      </p:sp>
      <p:sp>
        <p:nvSpPr>
          <p:cNvPr id="3" name="Marcador de fecha 2"/>
          <p:cNvSpPr>
            <a:spLocks noGrp="1"/>
          </p:cNvSpPr>
          <p:nvPr>
            <p:ph type="dt" sz="half" idx="10"/>
          </p:nvPr>
        </p:nvSpPr>
        <p:spPr/>
        <p:txBody>
          <a:bodyPr/>
          <a:lstStyle/>
          <a:p>
            <a:fld id="{FD6AEE35-0102-43D7-90E4-BF900BD90586}" type="datetimeFigureOut">
              <a:rPr lang="es-MX" smtClean="0"/>
              <a:pPr/>
              <a:t>24/03/2019</a:t>
            </a:fld>
            <a:endParaRPr lang="es-MX"/>
          </a:p>
        </p:txBody>
      </p:sp>
      <p:sp>
        <p:nvSpPr>
          <p:cNvPr id="4" name="Marcador de pie de página 3"/>
          <p:cNvSpPr>
            <a:spLocks noGrp="1"/>
          </p:cNvSpPr>
          <p:nvPr>
            <p:ph type="ftr" sz="quarter" idx="11"/>
          </p:nvPr>
        </p:nvSpPr>
        <p:spPr/>
        <p:txBody>
          <a:bodyPr/>
          <a:lstStyle/>
          <a:p>
            <a:endParaRPr lang="es-MX"/>
          </a:p>
        </p:txBody>
      </p:sp>
      <p:sp>
        <p:nvSpPr>
          <p:cNvPr id="5" name="Marcador de número de diapositiva 4"/>
          <p:cNvSpPr>
            <a:spLocks noGrp="1"/>
          </p:cNvSpPr>
          <p:nvPr>
            <p:ph type="sldNum" sz="quarter" idx="12"/>
          </p:nvPr>
        </p:nvSpPr>
        <p:spPr/>
        <p:txBody>
          <a:bodyPr/>
          <a:lstStyle/>
          <a:p>
            <a:fld id="{6EEC74A0-3941-4CF3-BA05-04FF141DF987}" type="slidenum">
              <a:rPr lang="es-MX" smtClean="0"/>
              <a:pPr/>
              <a:t>‹Nº›</a:t>
            </a:fld>
            <a:endParaRPr lang="es-MX"/>
          </a:p>
        </p:txBody>
      </p:sp>
    </p:spTree>
    <p:extLst>
      <p:ext uri="{BB962C8B-B14F-4D97-AF65-F5344CB8AC3E}">
        <p14:creationId xmlns:p14="http://schemas.microsoft.com/office/powerpoint/2010/main" val="12481813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FD6AEE35-0102-43D7-90E4-BF900BD90586}" type="datetimeFigureOut">
              <a:rPr lang="es-MX" smtClean="0"/>
              <a:pPr/>
              <a:t>24/03/2019</a:t>
            </a:fld>
            <a:endParaRPr lang="es-MX"/>
          </a:p>
        </p:txBody>
      </p:sp>
      <p:sp>
        <p:nvSpPr>
          <p:cNvPr id="3" name="Marcador de pie de página 2"/>
          <p:cNvSpPr>
            <a:spLocks noGrp="1"/>
          </p:cNvSpPr>
          <p:nvPr>
            <p:ph type="ftr" sz="quarter" idx="11"/>
          </p:nvPr>
        </p:nvSpPr>
        <p:spPr/>
        <p:txBody>
          <a:bodyPr/>
          <a:lstStyle/>
          <a:p>
            <a:endParaRPr lang="es-MX"/>
          </a:p>
        </p:txBody>
      </p:sp>
      <p:sp>
        <p:nvSpPr>
          <p:cNvPr id="4" name="Marcador de número de diapositiva 3"/>
          <p:cNvSpPr>
            <a:spLocks noGrp="1"/>
          </p:cNvSpPr>
          <p:nvPr>
            <p:ph type="sldNum" sz="quarter" idx="12"/>
          </p:nvPr>
        </p:nvSpPr>
        <p:spPr/>
        <p:txBody>
          <a:bodyPr/>
          <a:lstStyle/>
          <a:p>
            <a:fld id="{6EEC74A0-3941-4CF3-BA05-04FF141DF987}" type="slidenum">
              <a:rPr lang="es-MX" smtClean="0"/>
              <a:pPr/>
              <a:t>‹Nº›</a:t>
            </a:fld>
            <a:endParaRPr lang="es-MX"/>
          </a:p>
        </p:txBody>
      </p:sp>
    </p:spTree>
    <p:extLst>
      <p:ext uri="{BB962C8B-B14F-4D97-AF65-F5344CB8AC3E}">
        <p14:creationId xmlns:p14="http://schemas.microsoft.com/office/powerpoint/2010/main" val="2443343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FD6AEE35-0102-43D7-90E4-BF900BD90586}" type="datetimeFigureOut">
              <a:rPr lang="es-MX" smtClean="0"/>
              <a:pPr/>
              <a:t>24/03/2019</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6EEC74A0-3941-4CF3-BA05-04FF141DF987}" type="slidenum">
              <a:rPr lang="es-MX" smtClean="0"/>
              <a:pPr/>
              <a:t>‹Nº›</a:t>
            </a:fld>
            <a:endParaRPr lang="es-MX"/>
          </a:p>
        </p:txBody>
      </p:sp>
    </p:spTree>
    <p:extLst>
      <p:ext uri="{BB962C8B-B14F-4D97-AF65-F5344CB8AC3E}">
        <p14:creationId xmlns:p14="http://schemas.microsoft.com/office/powerpoint/2010/main" val="8313339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s-MX"/>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FD6AEE35-0102-43D7-90E4-BF900BD90586}" type="datetimeFigureOut">
              <a:rPr lang="es-MX" smtClean="0"/>
              <a:pPr/>
              <a:t>24/03/2019</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6EEC74A0-3941-4CF3-BA05-04FF141DF987}" type="slidenum">
              <a:rPr lang="es-MX" smtClean="0"/>
              <a:pPr/>
              <a:t>‹Nº›</a:t>
            </a:fld>
            <a:endParaRPr lang="es-MX"/>
          </a:p>
        </p:txBody>
      </p:sp>
    </p:spTree>
    <p:extLst>
      <p:ext uri="{BB962C8B-B14F-4D97-AF65-F5344CB8AC3E}">
        <p14:creationId xmlns:p14="http://schemas.microsoft.com/office/powerpoint/2010/main" val="7355774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MX"/>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6AEE35-0102-43D7-90E4-BF900BD90586}" type="datetimeFigureOut">
              <a:rPr lang="es-MX" smtClean="0"/>
              <a:pPr/>
              <a:t>24/03/2019</a:t>
            </a:fld>
            <a:endParaRPr lang="es-MX"/>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EC74A0-3941-4CF3-BA05-04FF141DF987}" type="slidenum">
              <a:rPr lang="es-MX" smtClean="0"/>
              <a:pPr/>
              <a:t>‹Nº›</a:t>
            </a:fld>
            <a:endParaRPr lang="es-MX"/>
          </a:p>
        </p:txBody>
      </p:sp>
    </p:spTree>
    <p:extLst>
      <p:ext uri="{BB962C8B-B14F-4D97-AF65-F5344CB8AC3E}">
        <p14:creationId xmlns:p14="http://schemas.microsoft.com/office/powerpoint/2010/main" val="4905983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8.emf"/><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4.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8.emf"/><Relationship Id="rId7" Type="http://schemas.openxmlformats.org/officeDocument/2006/relationships/image" Target="../media/image19.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4.pn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8.emf"/><Relationship Id="rId7" Type="http://schemas.openxmlformats.org/officeDocument/2006/relationships/image" Target="../media/image22.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chart" Target="../charts/chart1.xml"/><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23.emf"/><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24.wmf"/><Relationship Id="rId4" Type="http://schemas.openxmlformats.org/officeDocument/2006/relationships/image" Target="../media/image9.png"/></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emf"/></Relationships>
</file>

<file path=ppt/slides/_rels/slide2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emf"/><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slide" Target="slide8.xml"/><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9.png"/><Relationship Id="rId4" Type="http://schemas.openxmlformats.org/officeDocument/2006/relationships/image" Target="../media/image8.emf"/></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8.emf"/><Relationship Id="rId7" Type="http://schemas.openxmlformats.org/officeDocument/2006/relationships/image" Target="../media/image16.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8.emf"/><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4.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8.emf"/><Relationship Id="rId7" Type="http://schemas.openxmlformats.org/officeDocument/2006/relationships/image" Target="../media/image16.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8.emf"/><Relationship Id="rId7" Type="http://schemas.openxmlformats.org/officeDocument/2006/relationships/diagramQuickStyle" Target="../diagrams/quickStyle1.xml"/><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9.png"/><Relationship Id="rId9" Type="http://schemas.microsoft.com/office/2007/relationships/diagramDrawing" Target="../diagrams/drawing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 name="Título"/>
          <p:cNvSpPr txBox="1">
            <a:spLocks noGrp="1"/>
          </p:cNvSpPr>
          <p:nvPr>
            <p:ph type="title"/>
          </p:nvPr>
        </p:nvSpPr>
        <p:spPr>
          <a:xfrm>
            <a:off x="6301013" y="3646930"/>
            <a:ext cx="5482949" cy="1143001"/>
          </a:xfrm>
          <a:prstGeom prst="rect">
            <a:avLst/>
          </a:prstGeom>
        </p:spPr>
        <p:txBody>
          <a:bodyPr/>
          <a:lstStyle/>
          <a:p>
            <a:r>
              <a:rPr lang="es-MX" sz="6000" b="0" dirty="0">
                <a:latin typeface="+mj-lt"/>
              </a:rPr>
              <a:t>INFORME DE RESULTADOS 2018</a:t>
            </a:r>
          </a:p>
        </p:txBody>
      </p:sp>
      <p:pic>
        <p:nvPicPr>
          <p:cNvPr id="3" name="Imagen 2"/>
          <p:cNvPicPr/>
          <p:nvPr/>
        </p:nvPicPr>
        <p:blipFill>
          <a:blip r:embed="rId2"/>
          <a:stretch>
            <a:fillRect/>
          </a:stretch>
        </p:blipFill>
        <p:spPr>
          <a:xfrm>
            <a:off x="9881418" y="0"/>
            <a:ext cx="2310581" cy="2330245"/>
          </a:xfrm>
          <a:prstGeom prst="rect">
            <a:avLst/>
          </a:prstGeom>
        </p:spPr>
      </p:pic>
    </p:spTree>
    <p:extLst>
      <p:ext uri="{BB962C8B-B14F-4D97-AF65-F5344CB8AC3E}">
        <p14:creationId xmlns:p14="http://schemas.microsoft.com/office/powerpoint/2010/main" val="4094598864"/>
      </p:ext>
    </p:extLst>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INEGI2018-Plantilla_Pleca_superior.png" descr="INEGI2018-Plantilla_Pleca_superior.png"/>
          <p:cNvPicPr>
            <a:picLocks noChangeAspect="1"/>
          </p:cNvPicPr>
          <p:nvPr/>
        </p:nvPicPr>
        <p:blipFill>
          <a:blip r:embed="rId2">
            <a:extLst/>
          </a:blip>
          <a:stretch>
            <a:fillRect/>
          </a:stretch>
        </p:blipFill>
        <p:spPr>
          <a:xfrm>
            <a:off x="0" y="-38213"/>
            <a:ext cx="12192000" cy="400941"/>
          </a:xfrm>
          <a:prstGeom prst="rect">
            <a:avLst/>
          </a:prstGeom>
          <a:ln w="12700">
            <a:miter lim="400000"/>
          </a:ln>
        </p:spPr>
      </p:pic>
      <p:sp>
        <p:nvSpPr>
          <p:cNvPr id="3" name="CuadroTexto 2"/>
          <p:cNvSpPr txBox="1"/>
          <p:nvPr/>
        </p:nvSpPr>
        <p:spPr>
          <a:xfrm>
            <a:off x="93226" y="-69794"/>
            <a:ext cx="6160090" cy="461665"/>
          </a:xfrm>
          <a:prstGeom prst="rect">
            <a:avLst/>
          </a:prstGeom>
          <a:noFill/>
        </p:spPr>
        <p:txBody>
          <a:bodyPr wrap="square" rtlCol="0">
            <a:spAutoFit/>
          </a:bodyPr>
          <a:lstStyle/>
          <a:p>
            <a:r>
              <a:rPr lang="es-MX" sz="2400" b="1" dirty="0" smtClean="0">
                <a:solidFill>
                  <a:schemeClr val="bg1"/>
                </a:solidFill>
              </a:rPr>
              <a:t>EVALUACIÓN DE LA CALIDAD: HERRAMIENTAS</a:t>
            </a:r>
            <a:endParaRPr lang="en-US" sz="2400" b="1" dirty="0">
              <a:solidFill>
                <a:schemeClr val="bg1"/>
              </a:solidFill>
            </a:endParaRPr>
          </a:p>
        </p:txBody>
      </p:sp>
      <p:pic>
        <p:nvPicPr>
          <p:cNvPr id="4" name="Imagen 3"/>
          <p:cNvPicPr>
            <a:picLocks noChangeAspect="1"/>
          </p:cNvPicPr>
          <p:nvPr/>
        </p:nvPicPr>
        <p:blipFill>
          <a:blip r:embed="rId3"/>
          <a:stretch>
            <a:fillRect/>
          </a:stretch>
        </p:blipFill>
        <p:spPr>
          <a:xfrm>
            <a:off x="-21705" y="6410873"/>
            <a:ext cx="12213706" cy="512362"/>
          </a:xfrm>
          <a:prstGeom prst="rect">
            <a:avLst/>
          </a:prstGeom>
        </p:spPr>
      </p:pic>
      <p:pic>
        <p:nvPicPr>
          <p:cNvPr id="55" name="INEGI2018-Plantilla_Logo_INEGI.png" descr="INEGI2018-Plantilla_Logo_INEGI.png"/>
          <p:cNvPicPr>
            <a:picLocks noChangeAspect="1"/>
          </p:cNvPicPr>
          <p:nvPr/>
        </p:nvPicPr>
        <p:blipFill>
          <a:blip r:embed="rId4">
            <a:extLst/>
          </a:blip>
          <a:srcRect t="31617" b="31617"/>
          <a:stretch>
            <a:fillRect/>
          </a:stretch>
        </p:blipFill>
        <p:spPr>
          <a:xfrm>
            <a:off x="93226" y="6467233"/>
            <a:ext cx="1870380" cy="399642"/>
          </a:xfrm>
          <a:prstGeom prst="rect">
            <a:avLst/>
          </a:prstGeom>
          <a:ln w="12700">
            <a:miter lim="400000"/>
          </a:ln>
        </p:spPr>
      </p:pic>
      <p:sp>
        <p:nvSpPr>
          <p:cNvPr id="6" name="CuadroTexto 5">
            <a:extLst>
              <a:ext uri="{FF2B5EF4-FFF2-40B4-BE49-F238E27FC236}">
                <a16:creationId xmlns:a16="http://schemas.microsoft.com/office/drawing/2014/main" id="{93EA04EB-D286-45A4-AAE5-BBDDBC9718AF}"/>
              </a:ext>
            </a:extLst>
          </p:cNvPr>
          <p:cNvSpPr txBox="1"/>
          <p:nvPr/>
        </p:nvSpPr>
        <p:spPr>
          <a:xfrm>
            <a:off x="8382436" y="4016215"/>
            <a:ext cx="3496545" cy="2308324"/>
          </a:xfrm>
          <a:prstGeom prst="rect">
            <a:avLst/>
          </a:prstGeom>
          <a:solidFill>
            <a:schemeClr val="bg1">
              <a:lumMod val="85000"/>
            </a:schemeClr>
          </a:solidFill>
        </p:spPr>
        <p:txBody>
          <a:bodyPr wrap="square" rtlCol="0">
            <a:spAutoFit/>
          </a:bodyPr>
          <a:lstStyle/>
          <a:p>
            <a:r>
              <a:rPr lang="es-MX" dirty="0" smtClean="0"/>
              <a:t>Retos 2019</a:t>
            </a:r>
            <a:endParaRPr lang="es-MX" dirty="0"/>
          </a:p>
          <a:p>
            <a:pPr marL="514350" indent="-514350">
              <a:buFont typeface="+mj-lt"/>
              <a:buAutoNum type="arabicPeriod"/>
            </a:pPr>
            <a:endParaRPr lang="es-MX" dirty="0" smtClean="0"/>
          </a:p>
          <a:p>
            <a:pPr marL="514350" indent="-514350">
              <a:buFont typeface="+mj-lt"/>
              <a:buAutoNum type="arabicPeriod"/>
            </a:pPr>
            <a:r>
              <a:rPr lang="es-MX" dirty="0" smtClean="0"/>
              <a:t>Adopción </a:t>
            </a:r>
            <a:r>
              <a:rPr lang="es-MX" dirty="0"/>
              <a:t>de herramientas de </a:t>
            </a:r>
            <a:r>
              <a:rPr lang="es-MX" dirty="0" smtClean="0"/>
              <a:t>evaluación.</a:t>
            </a:r>
            <a:endParaRPr lang="es-MX" dirty="0"/>
          </a:p>
          <a:p>
            <a:pPr marL="514350" indent="-514350">
              <a:buFont typeface="+mj-lt"/>
              <a:buAutoNum type="arabicPeriod"/>
            </a:pPr>
            <a:endParaRPr lang="es-MX" dirty="0"/>
          </a:p>
          <a:p>
            <a:pPr marL="514350" indent="-514350">
              <a:buFont typeface="+mj-lt"/>
              <a:buAutoNum type="arabicPeriod"/>
            </a:pPr>
            <a:r>
              <a:rPr lang="es-MX" dirty="0"/>
              <a:t>Aplicación periódica de las herramientas de </a:t>
            </a:r>
            <a:r>
              <a:rPr lang="es-MX" dirty="0" smtClean="0"/>
              <a:t>evaluación.</a:t>
            </a:r>
            <a:endParaRPr lang="es-MX" dirty="0"/>
          </a:p>
          <a:p>
            <a:pPr marL="514350" indent="-514350">
              <a:buFont typeface="+mj-lt"/>
              <a:buAutoNum type="arabicPeriod"/>
            </a:pPr>
            <a:endParaRPr lang="es-MX" dirty="0"/>
          </a:p>
        </p:txBody>
      </p:sp>
      <p:sp>
        <p:nvSpPr>
          <p:cNvPr id="7" name="Rectángulo 6"/>
          <p:cNvSpPr/>
          <p:nvPr/>
        </p:nvSpPr>
        <p:spPr>
          <a:xfrm>
            <a:off x="6467566" y="1484295"/>
            <a:ext cx="3508658" cy="1015663"/>
          </a:xfrm>
          <a:prstGeom prst="rect">
            <a:avLst/>
          </a:prstGeom>
        </p:spPr>
        <p:txBody>
          <a:bodyPr wrap="square">
            <a:spAutoFit/>
          </a:bodyPr>
          <a:lstStyle/>
          <a:p>
            <a:pPr marL="90488" defTabSz="263525">
              <a:spcBef>
                <a:spcPts val="600"/>
              </a:spcBef>
              <a:spcAft>
                <a:spcPts val="600"/>
              </a:spcAft>
              <a:tabLst>
                <a:tab pos="263525" algn="l"/>
              </a:tabLst>
            </a:pPr>
            <a:r>
              <a:rPr lang="es-MX" sz="2000" i="1" dirty="0">
                <a:solidFill>
                  <a:srgbClr val="C00000"/>
                </a:solidFill>
              </a:rPr>
              <a:t>85% de los proyectos de IIN cuentan con una herramienta de evaluación aprobada</a:t>
            </a:r>
          </a:p>
        </p:txBody>
      </p:sp>
      <p:grpSp>
        <p:nvGrpSpPr>
          <p:cNvPr id="8" name="Grupo 7"/>
          <p:cNvGrpSpPr/>
          <p:nvPr/>
        </p:nvGrpSpPr>
        <p:grpSpPr>
          <a:xfrm>
            <a:off x="3685309" y="2065918"/>
            <a:ext cx="3528553" cy="3708919"/>
            <a:chOff x="5372788" y="3149081"/>
            <a:chExt cx="3528553" cy="3708919"/>
          </a:xfrm>
        </p:grpSpPr>
        <p:pic>
          <p:nvPicPr>
            <p:cNvPr id="9" name="Imagen 8"/>
            <p:cNvPicPr>
              <a:picLocks noChangeAspect="1"/>
            </p:cNvPicPr>
            <p:nvPr/>
          </p:nvPicPr>
          <p:blipFill>
            <a:blip r:embed="rId5" cstate="email">
              <a:duotone>
                <a:schemeClr val="accent3">
                  <a:shade val="45000"/>
                  <a:satMod val="135000"/>
                </a:schemeClr>
                <a:prstClr val="white"/>
              </a:duotone>
              <a:extLst>
                <a:ext uri="{28A0092B-C50C-407E-A947-70E740481C1C}">
                  <a14:useLocalDpi xmlns:a14="http://schemas.microsoft.com/office/drawing/2010/main"/>
                </a:ext>
              </a:extLst>
            </a:blip>
            <a:stretch>
              <a:fillRect/>
            </a:stretch>
          </p:blipFill>
          <p:spPr>
            <a:xfrm>
              <a:off x="5372788" y="3883937"/>
              <a:ext cx="3528553" cy="2974063"/>
            </a:xfrm>
            <a:prstGeom prst="rect">
              <a:avLst/>
            </a:prstGeom>
          </p:spPr>
        </p:pic>
        <p:pic>
          <p:nvPicPr>
            <p:cNvPr id="10" name="Picture 6" descr="Resultado de imagen para car back  icon"/>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l="22419" t="35138" r="23002" b="21792"/>
            <a:stretch/>
          </p:blipFill>
          <p:spPr bwMode="auto">
            <a:xfrm>
              <a:off x="7191126" y="5557943"/>
              <a:ext cx="1113364" cy="87857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Resultado de imagen para goals  flag icon">
              <a:extLst>
                <a:ext uri="{FF2B5EF4-FFF2-40B4-BE49-F238E27FC236}">
                  <a16:creationId xmlns:a16="http://schemas.microsoft.com/office/drawing/2014/main" id="{5D109EA3-AC28-4E45-A702-1D58C140306B}"/>
                </a:ext>
              </a:extLst>
            </p:cNvPr>
            <p:cNvPicPr>
              <a:picLocks noChangeAspect="1" noChangeArrowheads="1"/>
            </p:cNvPicPr>
            <p:nvPr/>
          </p:nvPicPr>
          <p:blipFill rotWithShape="1">
            <a:blip r:embed="rId7" cstate="email">
              <a:clrChange>
                <a:clrFrom>
                  <a:srgbClr val="FFFFFF"/>
                </a:clrFrom>
                <a:clrTo>
                  <a:srgbClr val="FFFFFF">
                    <a:alpha val="0"/>
                  </a:srgbClr>
                </a:clrTo>
              </a:clrChange>
              <a:extLst>
                <a:ext uri="{28A0092B-C50C-407E-A947-70E740481C1C}">
                  <a14:useLocalDpi xmlns:a14="http://schemas.microsoft.com/office/drawing/2010/main"/>
                </a:ext>
              </a:extLst>
            </a:blip>
            <a:srcRect l="13698"/>
            <a:stretch/>
          </p:blipFill>
          <p:spPr bwMode="auto">
            <a:xfrm rot="20329487">
              <a:off x="6809732" y="3149081"/>
              <a:ext cx="896144" cy="1014362"/>
            </a:xfrm>
            <a:prstGeom prst="rect">
              <a:avLst/>
            </a:prstGeom>
            <a:noFill/>
            <a:ln>
              <a:noFill/>
            </a:ln>
            <a:extLst/>
          </p:spPr>
        </p:pic>
        <p:pic>
          <p:nvPicPr>
            <p:cNvPr id="12" name="Picture 4" descr="Resultado de imagen para milestone  icon">
              <a:extLst>
                <a:ext uri="{FF2B5EF4-FFF2-40B4-BE49-F238E27FC236}">
                  <a16:creationId xmlns:a16="http://schemas.microsoft.com/office/drawing/2014/main" id="{3C4CAEE0-CBF0-48F5-B2BD-0A8E27ABC7E2}"/>
                </a:ext>
              </a:extLst>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6331095" y="4998114"/>
              <a:ext cx="1135959" cy="1135959"/>
            </a:xfrm>
            <a:prstGeom prst="rect">
              <a:avLst/>
            </a:prstGeom>
            <a:noFill/>
            <a:extLst>
              <a:ext uri="{909E8E84-426E-40DD-AFC4-6F175D3DCCD1}">
                <a14:hiddenFill xmlns:a14="http://schemas.microsoft.com/office/drawing/2010/main">
                  <a:solidFill>
                    <a:srgbClr val="FFFFFF"/>
                  </a:solidFill>
                </a14:hiddenFill>
              </a:ext>
            </a:extLst>
          </p:spPr>
        </p:pic>
      </p:grpSp>
      <p:sp>
        <p:nvSpPr>
          <p:cNvPr id="13" name="CuadroTexto 12">
            <a:extLst>
              <a:ext uri="{FF2B5EF4-FFF2-40B4-BE49-F238E27FC236}">
                <a16:creationId xmlns:a16="http://schemas.microsoft.com/office/drawing/2014/main" id="{93EA04EB-D286-45A4-AAE5-BBDDBC9718AF}"/>
              </a:ext>
            </a:extLst>
          </p:cNvPr>
          <p:cNvSpPr txBox="1"/>
          <p:nvPr/>
        </p:nvSpPr>
        <p:spPr>
          <a:xfrm>
            <a:off x="508645" y="1112157"/>
            <a:ext cx="3176664" cy="4247317"/>
          </a:xfrm>
          <a:prstGeom prst="rect">
            <a:avLst/>
          </a:prstGeom>
          <a:solidFill>
            <a:schemeClr val="bg1">
              <a:lumMod val="85000"/>
            </a:schemeClr>
          </a:solidFill>
        </p:spPr>
        <p:txBody>
          <a:bodyPr wrap="square" rtlCol="0">
            <a:spAutoFit/>
          </a:bodyPr>
          <a:lstStyle/>
          <a:p>
            <a:r>
              <a:rPr lang="es-MX" dirty="0" smtClean="0"/>
              <a:t>Avances</a:t>
            </a:r>
          </a:p>
          <a:p>
            <a:endParaRPr lang="es-MX" dirty="0"/>
          </a:p>
          <a:p>
            <a:pPr marL="514350" indent="-514350">
              <a:buFont typeface="Arial" panose="020B0604020202020204" pitchFamily="34" charset="0"/>
              <a:buChar char="•"/>
            </a:pPr>
            <a:r>
              <a:rPr lang="es-MX" dirty="0"/>
              <a:t>En 2018 se establecieron los compromisos del INEGI basados en las recomendaciones de la OCDE.</a:t>
            </a:r>
          </a:p>
          <a:p>
            <a:pPr marL="514350" indent="-514350">
              <a:buFont typeface="Arial" panose="020B0604020202020204" pitchFamily="34" charset="0"/>
              <a:buChar char="•"/>
            </a:pPr>
            <a:endParaRPr lang="es-MX" dirty="0" smtClean="0"/>
          </a:p>
          <a:p>
            <a:pPr marL="514350" indent="-514350">
              <a:buFont typeface="Arial" panose="020B0604020202020204" pitchFamily="34" charset="0"/>
              <a:buChar char="•"/>
            </a:pPr>
            <a:r>
              <a:rPr lang="es-MX" dirty="0" smtClean="0"/>
              <a:t>La HECRA se aprobó como herramienta y se avanzó en una aplicación.</a:t>
            </a:r>
            <a:endParaRPr lang="es-MX" dirty="0"/>
          </a:p>
          <a:p>
            <a:pPr marL="514350" indent="-514350">
              <a:buFont typeface="Arial" panose="020B0604020202020204" pitchFamily="34" charset="0"/>
              <a:buChar char="•"/>
            </a:pPr>
            <a:endParaRPr lang="es-MX" dirty="0"/>
          </a:p>
          <a:p>
            <a:pPr marL="514350" indent="-514350">
              <a:buFont typeface="Arial" panose="020B0604020202020204" pitchFamily="34" charset="0"/>
              <a:buChar char="•"/>
            </a:pPr>
            <a:r>
              <a:rPr lang="es-MX" dirty="0" smtClean="0"/>
              <a:t>Se presentó el DESAP para encuestas pero aún se está adecuando al MPEG.</a:t>
            </a:r>
            <a:endParaRPr lang="es-MX" dirty="0"/>
          </a:p>
        </p:txBody>
      </p:sp>
    </p:spTree>
    <p:extLst>
      <p:ext uri="{BB962C8B-B14F-4D97-AF65-F5344CB8AC3E}">
        <p14:creationId xmlns:p14="http://schemas.microsoft.com/office/powerpoint/2010/main" val="398518134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INEGI2018-Plantilla_Pleca_superior.png" descr="INEGI2018-Plantilla_Pleca_superior.png"/>
          <p:cNvPicPr>
            <a:picLocks noChangeAspect="1"/>
          </p:cNvPicPr>
          <p:nvPr/>
        </p:nvPicPr>
        <p:blipFill>
          <a:blip r:embed="rId2">
            <a:extLst/>
          </a:blip>
          <a:stretch>
            <a:fillRect/>
          </a:stretch>
        </p:blipFill>
        <p:spPr>
          <a:xfrm>
            <a:off x="0" y="-38213"/>
            <a:ext cx="12192000" cy="400941"/>
          </a:xfrm>
          <a:prstGeom prst="rect">
            <a:avLst/>
          </a:prstGeom>
          <a:ln w="12700">
            <a:miter lim="400000"/>
          </a:ln>
        </p:spPr>
      </p:pic>
      <p:sp>
        <p:nvSpPr>
          <p:cNvPr id="3" name="CuadroTexto 2"/>
          <p:cNvSpPr txBox="1"/>
          <p:nvPr/>
        </p:nvSpPr>
        <p:spPr>
          <a:xfrm>
            <a:off x="221226" y="-69794"/>
            <a:ext cx="6046839" cy="461665"/>
          </a:xfrm>
          <a:prstGeom prst="rect">
            <a:avLst/>
          </a:prstGeom>
          <a:noFill/>
        </p:spPr>
        <p:txBody>
          <a:bodyPr wrap="square" rtlCol="0">
            <a:spAutoFit/>
          </a:bodyPr>
          <a:lstStyle/>
          <a:p>
            <a:r>
              <a:rPr lang="es-MX" sz="2400" b="1" dirty="0" smtClean="0">
                <a:solidFill>
                  <a:schemeClr val="bg1"/>
                </a:solidFill>
              </a:rPr>
              <a:t>ADMINISTRACIÓN DE LA MEJORA CONTINUA</a:t>
            </a:r>
            <a:endParaRPr lang="en-US" sz="2400" b="1" dirty="0">
              <a:solidFill>
                <a:schemeClr val="bg1"/>
              </a:solidFill>
            </a:endParaRPr>
          </a:p>
        </p:txBody>
      </p:sp>
      <p:pic>
        <p:nvPicPr>
          <p:cNvPr id="4" name="Imagen 3"/>
          <p:cNvPicPr>
            <a:picLocks noChangeAspect="1"/>
          </p:cNvPicPr>
          <p:nvPr/>
        </p:nvPicPr>
        <p:blipFill>
          <a:blip r:embed="rId3"/>
          <a:stretch>
            <a:fillRect/>
          </a:stretch>
        </p:blipFill>
        <p:spPr>
          <a:xfrm>
            <a:off x="-21705" y="6410873"/>
            <a:ext cx="12213706" cy="512362"/>
          </a:xfrm>
          <a:prstGeom prst="rect">
            <a:avLst/>
          </a:prstGeom>
        </p:spPr>
      </p:pic>
      <p:pic>
        <p:nvPicPr>
          <p:cNvPr id="55" name="INEGI2018-Plantilla_Logo_INEGI.png" descr="INEGI2018-Plantilla_Logo_INEGI.png"/>
          <p:cNvPicPr>
            <a:picLocks noChangeAspect="1"/>
          </p:cNvPicPr>
          <p:nvPr/>
        </p:nvPicPr>
        <p:blipFill>
          <a:blip r:embed="rId4">
            <a:extLst/>
          </a:blip>
          <a:srcRect t="31617" b="31617"/>
          <a:stretch>
            <a:fillRect/>
          </a:stretch>
        </p:blipFill>
        <p:spPr>
          <a:xfrm>
            <a:off x="93226" y="6467233"/>
            <a:ext cx="1870380" cy="399642"/>
          </a:xfrm>
          <a:prstGeom prst="rect">
            <a:avLst/>
          </a:prstGeom>
          <a:ln w="12700">
            <a:miter lim="400000"/>
          </a:ln>
        </p:spPr>
      </p:pic>
      <p:sp>
        <p:nvSpPr>
          <p:cNvPr id="6" name="CuadroTexto 5">
            <a:extLst>
              <a:ext uri="{FF2B5EF4-FFF2-40B4-BE49-F238E27FC236}">
                <a16:creationId xmlns:a16="http://schemas.microsoft.com/office/drawing/2014/main" id="{93EA04EB-D286-45A4-AAE5-BBDDBC9718AF}"/>
              </a:ext>
            </a:extLst>
          </p:cNvPr>
          <p:cNvSpPr txBox="1"/>
          <p:nvPr/>
        </p:nvSpPr>
        <p:spPr>
          <a:xfrm>
            <a:off x="2280196" y="3397254"/>
            <a:ext cx="5364736" cy="1754326"/>
          </a:xfrm>
          <a:prstGeom prst="rect">
            <a:avLst/>
          </a:prstGeom>
          <a:solidFill>
            <a:schemeClr val="bg1">
              <a:lumMod val="85000"/>
            </a:schemeClr>
          </a:solidFill>
        </p:spPr>
        <p:txBody>
          <a:bodyPr wrap="square" rtlCol="0">
            <a:spAutoFit/>
          </a:bodyPr>
          <a:lstStyle/>
          <a:p>
            <a:r>
              <a:rPr lang="es-MX" dirty="0" smtClean="0"/>
              <a:t>Retos 2019</a:t>
            </a:r>
          </a:p>
          <a:p>
            <a:endParaRPr lang="es-MX" dirty="0" smtClean="0"/>
          </a:p>
          <a:p>
            <a:pPr marL="457200" indent="-457200">
              <a:buFont typeface="+mj-lt"/>
              <a:buAutoNum type="arabicPeriod"/>
            </a:pPr>
            <a:r>
              <a:rPr lang="es-MX" dirty="0" smtClean="0"/>
              <a:t>Aplicación </a:t>
            </a:r>
            <a:r>
              <a:rPr lang="es-MX" dirty="0"/>
              <a:t>sistemática de protocolos de </a:t>
            </a:r>
            <a:r>
              <a:rPr lang="es-MX" dirty="0" smtClean="0"/>
              <a:t>mejora.</a:t>
            </a:r>
            <a:endParaRPr lang="es-MX" dirty="0"/>
          </a:p>
          <a:p>
            <a:pPr marL="457200" indent="-457200">
              <a:buFont typeface="+mj-lt"/>
              <a:buAutoNum type="arabicPeriod"/>
            </a:pPr>
            <a:endParaRPr lang="es-MX" dirty="0"/>
          </a:p>
          <a:p>
            <a:pPr marL="457200" indent="-457200">
              <a:buFont typeface="+mj-lt"/>
              <a:buAutoNum type="arabicPeriod"/>
            </a:pPr>
            <a:r>
              <a:rPr lang="es-MX" dirty="0" smtClean="0"/>
              <a:t>Desarrollar un Sistema de Gestión de la Calidad Institucional como lo establece la Norma.</a:t>
            </a:r>
            <a:endParaRPr lang="es-MX" dirty="0"/>
          </a:p>
        </p:txBody>
      </p:sp>
      <p:sp>
        <p:nvSpPr>
          <p:cNvPr id="7" name="Rectángulo 6"/>
          <p:cNvSpPr/>
          <p:nvPr/>
        </p:nvSpPr>
        <p:spPr>
          <a:xfrm>
            <a:off x="8315855" y="983699"/>
            <a:ext cx="3569475" cy="1015663"/>
          </a:xfrm>
          <a:prstGeom prst="rect">
            <a:avLst/>
          </a:prstGeom>
        </p:spPr>
        <p:txBody>
          <a:bodyPr wrap="square">
            <a:spAutoFit/>
          </a:bodyPr>
          <a:lstStyle/>
          <a:p>
            <a:pPr marL="90488" defTabSz="263525">
              <a:spcBef>
                <a:spcPts val="600"/>
              </a:spcBef>
              <a:spcAft>
                <a:spcPts val="600"/>
              </a:spcAft>
              <a:tabLst>
                <a:tab pos="263525" algn="l"/>
              </a:tabLst>
            </a:pPr>
            <a:r>
              <a:rPr lang="es-MX" sz="2000" i="1" dirty="0">
                <a:solidFill>
                  <a:srgbClr val="C00000"/>
                </a:solidFill>
              </a:rPr>
              <a:t>80% de la IIN sigue protocolos de planeación y documentación al implementar las mejoras</a:t>
            </a:r>
          </a:p>
        </p:txBody>
      </p:sp>
      <p:sp>
        <p:nvSpPr>
          <p:cNvPr id="8" name="CuadroTexto 7">
            <a:extLst>
              <a:ext uri="{FF2B5EF4-FFF2-40B4-BE49-F238E27FC236}">
                <a16:creationId xmlns:a16="http://schemas.microsoft.com/office/drawing/2014/main" id="{ACFC95A4-4470-4D46-A4B2-96188CA00F9C}"/>
              </a:ext>
            </a:extLst>
          </p:cNvPr>
          <p:cNvSpPr txBox="1"/>
          <p:nvPr/>
        </p:nvSpPr>
        <p:spPr>
          <a:xfrm>
            <a:off x="454275" y="1096487"/>
            <a:ext cx="4952778" cy="1754326"/>
          </a:xfrm>
          <a:prstGeom prst="rect">
            <a:avLst/>
          </a:prstGeom>
          <a:solidFill>
            <a:schemeClr val="bg1">
              <a:lumMod val="85000"/>
            </a:schemeClr>
          </a:solidFill>
        </p:spPr>
        <p:txBody>
          <a:bodyPr wrap="square" rtlCol="0">
            <a:spAutoFit/>
          </a:bodyPr>
          <a:lstStyle/>
          <a:p>
            <a:r>
              <a:rPr lang="es-MX" dirty="0" smtClean="0"/>
              <a:t>Avances</a:t>
            </a:r>
          </a:p>
          <a:p>
            <a:endParaRPr lang="es-MX" dirty="0" smtClean="0"/>
          </a:p>
          <a:p>
            <a:pPr marL="914400" lvl="1" indent="-457200">
              <a:buFont typeface="Arial" panose="020B0604020202020204" pitchFamily="34" charset="0"/>
              <a:buChar char="•"/>
            </a:pPr>
            <a:r>
              <a:rPr lang="es-MX" dirty="0" smtClean="0"/>
              <a:t>Se presentó una primera versión de un protocolo de cambios metodológicos pero no fue aprobado.</a:t>
            </a:r>
            <a:endParaRPr lang="es-MX" dirty="0"/>
          </a:p>
          <a:p>
            <a:pPr marL="342900" indent="-342900">
              <a:buFont typeface="Arial" panose="020B0604020202020204" pitchFamily="34" charset="0"/>
              <a:buChar char="•"/>
            </a:pPr>
            <a:endParaRPr lang="es-MX" dirty="0"/>
          </a:p>
        </p:txBody>
      </p:sp>
      <p:grpSp>
        <p:nvGrpSpPr>
          <p:cNvPr id="9" name="Grupo 8"/>
          <p:cNvGrpSpPr/>
          <p:nvPr/>
        </p:nvGrpSpPr>
        <p:grpSpPr>
          <a:xfrm>
            <a:off x="8150738" y="2433015"/>
            <a:ext cx="3528553" cy="3621707"/>
            <a:chOff x="186610" y="3277180"/>
            <a:chExt cx="3528553" cy="3621707"/>
          </a:xfrm>
        </p:grpSpPr>
        <p:pic>
          <p:nvPicPr>
            <p:cNvPr id="10" name="Imagen 9"/>
            <p:cNvPicPr>
              <a:picLocks noChangeAspect="1"/>
            </p:cNvPicPr>
            <p:nvPr/>
          </p:nvPicPr>
          <p:blipFill>
            <a:blip r:embed="rId5" cstate="email">
              <a:duotone>
                <a:schemeClr val="accent3">
                  <a:shade val="45000"/>
                  <a:satMod val="135000"/>
                </a:schemeClr>
                <a:prstClr val="white"/>
              </a:duotone>
              <a:extLst>
                <a:ext uri="{28A0092B-C50C-407E-A947-70E740481C1C}">
                  <a14:useLocalDpi xmlns:a14="http://schemas.microsoft.com/office/drawing/2010/main"/>
                </a:ext>
              </a:extLst>
            </a:blip>
            <a:stretch>
              <a:fillRect/>
            </a:stretch>
          </p:blipFill>
          <p:spPr>
            <a:xfrm>
              <a:off x="186610" y="3277180"/>
              <a:ext cx="3528553" cy="3508230"/>
            </a:xfrm>
            <a:prstGeom prst="rect">
              <a:avLst/>
            </a:prstGeom>
          </p:spPr>
        </p:pic>
        <p:pic>
          <p:nvPicPr>
            <p:cNvPr id="11" name="Picture 6" descr="Resultado de imagen para car back  icon"/>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l="22419" t="35138" r="23002" b="21792"/>
            <a:stretch/>
          </p:blipFill>
          <p:spPr bwMode="auto">
            <a:xfrm>
              <a:off x="1181358" y="5807797"/>
              <a:ext cx="1330860" cy="1050203"/>
            </a:xfrm>
            <a:prstGeom prst="rect">
              <a:avLst/>
            </a:prstGeom>
            <a:noFill/>
            <a:extLst>
              <a:ext uri="{909E8E84-426E-40DD-AFC4-6F175D3DCCD1}">
                <a14:hiddenFill xmlns:a14="http://schemas.microsoft.com/office/drawing/2010/main">
                  <a:solidFill>
                    <a:srgbClr val="FFFFFF"/>
                  </a:solidFill>
                </a14:hiddenFill>
              </a:ext>
            </a:extLst>
          </p:spPr>
        </p:pic>
        <p:sp>
          <p:nvSpPr>
            <p:cNvPr id="12" name="Rectángulo 11"/>
            <p:cNvSpPr/>
            <p:nvPr/>
          </p:nvSpPr>
          <p:spPr>
            <a:xfrm>
              <a:off x="797511" y="5098074"/>
              <a:ext cx="1601657" cy="3283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3" name="Imagen 12"/>
            <p:cNvPicPr>
              <a:picLocks noChangeAspect="1"/>
            </p:cNvPicPr>
            <p:nvPr/>
          </p:nvPicPr>
          <p:blipFill>
            <a:blip r:embed="rId7"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23364" y="4716706"/>
              <a:ext cx="2505241" cy="2182181"/>
            </a:xfrm>
            <a:prstGeom prst="rect">
              <a:avLst/>
            </a:prstGeom>
          </p:spPr>
        </p:pic>
      </p:grpSp>
    </p:spTree>
    <p:extLst>
      <p:ext uri="{BB962C8B-B14F-4D97-AF65-F5344CB8AC3E}">
        <p14:creationId xmlns:p14="http://schemas.microsoft.com/office/powerpoint/2010/main" val="236370570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INEGI2018-Plantilla_Pleca_superior.png" descr="INEGI2018-Plantilla_Pleca_superior.png"/>
          <p:cNvPicPr>
            <a:picLocks noChangeAspect="1"/>
          </p:cNvPicPr>
          <p:nvPr/>
        </p:nvPicPr>
        <p:blipFill>
          <a:blip r:embed="rId2">
            <a:extLst/>
          </a:blip>
          <a:stretch>
            <a:fillRect/>
          </a:stretch>
        </p:blipFill>
        <p:spPr>
          <a:xfrm>
            <a:off x="0" y="-38213"/>
            <a:ext cx="12192000" cy="400941"/>
          </a:xfrm>
          <a:prstGeom prst="rect">
            <a:avLst/>
          </a:prstGeom>
          <a:ln w="12700">
            <a:miter lim="400000"/>
          </a:ln>
        </p:spPr>
      </p:pic>
      <p:sp>
        <p:nvSpPr>
          <p:cNvPr id="3" name="CuadroTexto 2"/>
          <p:cNvSpPr txBox="1"/>
          <p:nvPr/>
        </p:nvSpPr>
        <p:spPr>
          <a:xfrm>
            <a:off x="624560" y="-69794"/>
            <a:ext cx="4420194" cy="461665"/>
          </a:xfrm>
          <a:prstGeom prst="rect">
            <a:avLst/>
          </a:prstGeom>
          <a:noFill/>
        </p:spPr>
        <p:txBody>
          <a:bodyPr wrap="square" rtlCol="0">
            <a:spAutoFit/>
          </a:bodyPr>
          <a:lstStyle/>
          <a:p>
            <a:r>
              <a:rPr lang="es-MX" sz="2400" b="1" dirty="0" smtClean="0">
                <a:solidFill>
                  <a:schemeClr val="bg1"/>
                </a:solidFill>
              </a:rPr>
              <a:t>DIFUSIÓN Y CAPACITACIÓN</a:t>
            </a:r>
            <a:endParaRPr lang="en-US" sz="2400" b="1" dirty="0">
              <a:solidFill>
                <a:schemeClr val="bg1"/>
              </a:solidFill>
            </a:endParaRPr>
          </a:p>
        </p:txBody>
      </p:sp>
      <p:pic>
        <p:nvPicPr>
          <p:cNvPr id="4" name="Imagen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1705" y="6410873"/>
            <a:ext cx="12213706" cy="512362"/>
          </a:xfrm>
          <a:prstGeom prst="rect">
            <a:avLst/>
          </a:prstGeom>
        </p:spPr>
      </p:pic>
      <p:pic>
        <p:nvPicPr>
          <p:cNvPr id="55" name="INEGI2018-Plantilla_Logo_INEGI.png" descr="INEGI2018-Plantilla_Logo_INEGI.png"/>
          <p:cNvPicPr>
            <a:picLocks noChangeAspect="1"/>
          </p:cNvPicPr>
          <p:nvPr/>
        </p:nvPicPr>
        <p:blipFill>
          <a:blip r:embed="rId4">
            <a:extLst/>
          </a:blip>
          <a:srcRect t="31617" b="31617"/>
          <a:stretch>
            <a:fillRect/>
          </a:stretch>
        </p:blipFill>
        <p:spPr>
          <a:xfrm>
            <a:off x="93226" y="6467233"/>
            <a:ext cx="1870380" cy="399642"/>
          </a:xfrm>
          <a:prstGeom prst="rect">
            <a:avLst/>
          </a:prstGeom>
          <a:ln w="12700">
            <a:miter lim="400000"/>
          </a:ln>
        </p:spPr>
      </p:pic>
      <p:pic>
        <p:nvPicPr>
          <p:cNvPr id="6" name="Imagen 5"/>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204461" y="2591450"/>
            <a:ext cx="2535945" cy="3488438"/>
          </a:xfrm>
          <a:prstGeom prst="rect">
            <a:avLst/>
          </a:prstGeom>
        </p:spPr>
      </p:pic>
      <p:pic>
        <p:nvPicPr>
          <p:cNvPr id="7" name="Imagen 6"/>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855562" y="5149689"/>
            <a:ext cx="7033299" cy="917493"/>
          </a:xfrm>
          <a:prstGeom prst="rect">
            <a:avLst/>
          </a:prstGeom>
        </p:spPr>
      </p:pic>
      <p:pic>
        <p:nvPicPr>
          <p:cNvPr id="8" name="Imagen 7"/>
          <p:cNvPicPr/>
          <p:nvPr/>
        </p:nvPicPr>
        <p:blipFill>
          <a:blip r:embed="rId7" cstate="email">
            <a:extLst>
              <a:ext uri="{28A0092B-C50C-407E-A947-70E740481C1C}">
                <a14:useLocalDpi xmlns:a14="http://schemas.microsoft.com/office/drawing/2010/main"/>
              </a:ext>
            </a:extLst>
          </a:blip>
          <a:stretch>
            <a:fillRect/>
          </a:stretch>
        </p:blipFill>
        <p:spPr>
          <a:xfrm>
            <a:off x="9449616" y="760351"/>
            <a:ext cx="2162134" cy="942904"/>
          </a:xfrm>
          <a:prstGeom prst="rect">
            <a:avLst/>
          </a:prstGeom>
        </p:spPr>
      </p:pic>
      <p:sp>
        <p:nvSpPr>
          <p:cNvPr id="9" name="CuadroTexto 8">
            <a:extLst>
              <a:ext uri="{FF2B5EF4-FFF2-40B4-BE49-F238E27FC236}">
                <a16:creationId xmlns:a16="http://schemas.microsoft.com/office/drawing/2014/main" id="{ACFC95A4-4470-4D46-A4B2-96188CA00F9C}"/>
              </a:ext>
            </a:extLst>
          </p:cNvPr>
          <p:cNvSpPr txBox="1"/>
          <p:nvPr/>
        </p:nvSpPr>
        <p:spPr>
          <a:xfrm>
            <a:off x="1361781" y="693712"/>
            <a:ext cx="7365946" cy="1477328"/>
          </a:xfrm>
          <a:prstGeom prst="rect">
            <a:avLst/>
          </a:prstGeom>
          <a:solidFill>
            <a:schemeClr val="bg1">
              <a:lumMod val="85000"/>
            </a:schemeClr>
          </a:solidFill>
        </p:spPr>
        <p:txBody>
          <a:bodyPr wrap="square" rtlCol="0">
            <a:spAutoFit/>
          </a:bodyPr>
          <a:lstStyle/>
          <a:p>
            <a:r>
              <a:rPr lang="es-MX" dirty="0" smtClean="0"/>
              <a:t>Avances</a:t>
            </a:r>
          </a:p>
          <a:p>
            <a:endParaRPr lang="es-MX" dirty="0" smtClean="0"/>
          </a:p>
          <a:p>
            <a:pPr marL="914400" lvl="1" indent="-457200">
              <a:buFont typeface="Arial" panose="020B0604020202020204" pitchFamily="34" charset="0"/>
              <a:buChar char="•"/>
            </a:pPr>
            <a:r>
              <a:rPr lang="es-MX" dirty="0"/>
              <a:t>Se llevó a cabo una campaña inicial de los principios </a:t>
            </a:r>
            <a:r>
              <a:rPr lang="es-MX" dirty="0" smtClean="0"/>
              <a:t>básicos.</a:t>
            </a:r>
          </a:p>
          <a:p>
            <a:pPr marL="914400" lvl="1" indent="-457200">
              <a:buFont typeface="Arial" panose="020B0604020202020204" pitchFamily="34" charset="0"/>
              <a:buChar char="•"/>
            </a:pPr>
            <a:endParaRPr lang="es-MX" dirty="0" smtClean="0"/>
          </a:p>
          <a:p>
            <a:pPr marL="914400" lvl="1" indent="-457200">
              <a:buFont typeface="Arial" panose="020B0604020202020204" pitchFamily="34" charset="0"/>
              <a:buChar char="•"/>
            </a:pPr>
            <a:r>
              <a:rPr lang="es-MX" dirty="0" smtClean="0"/>
              <a:t>Se realizó un </a:t>
            </a:r>
            <a:r>
              <a:rPr lang="es-MX" dirty="0"/>
              <a:t>curso de capacitación entre los directores de </a:t>
            </a:r>
            <a:r>
              <a:rPr lang="es-MX" dirty="0" smtClean="0"/>
              <a:t>área.</a:t>
            </a:r>
            <a:endParaRPr lang="es-MX" dirty="0"/>
          </a:p>
        </p:txBody>
      </p:sp>
      <p:sp>
        <p:nvSpPr>
          <p:cNvPr id="10" name="CuadroTexto 9">
            <a:extLst>
              <a:ext uri="{FF2B5EF4-FFF2-40B4-BE49-F238E27FC236}">
                <a16:creationId xmlns:a16="http://schemas.microsoft.com/office/drawing/2014/main" id="{93EA04EB-D286-45A4-AAE5-BBDDBC9718AF}"/>
              </a:ext>
            </a:extLst>
          </p:cNvPr>
          <p:cNvSpPr txBox="1"/>
          <p:nvPr/>
        </p:nvSpPr>
        <p:spPr>
          <a:xfrm>
            <a:off x="4935714" y="2641398"/>
            <a:ext cx="6902246" cy="2031325"/>
          </a:xfrm>
          <a:prstGeom prst="rect">
            <a:avLst/>
          </a:prstGeom>
          <a:solidFill>
            <a:schemeClr val="bg1">
              <a:lumMod val="85000"/>
            </a:schemeClr>
          </a:solidFill>
        </p:spPr>
        <p:txBody>
          <a:bodyPr wrap="square" rtlCol="0">
            <a:spAutoFit/>
          </a:bodyPr>
          <a:lstStyle/>
          <a:p>
            <a:r>
              <a:rPr lang="es-MX" dirty="0" smtClean="0"/>
              <a:t>Retos 2019</a:t>
            </a:r>
          </a:p>
          <a:p>
            <a:endParaRPr lang="es-MX" dirty="0" smtClean="0"/>
          </a:p>
          <a:p>
            <a:pPr marL="457200" indent="-457200">
              <a:buFont typeface="+mj-lt"/>
              <a:buAutoNum type="arabicPeriod"/>
            </a:pPr>
            <a:r>
              <a:rPr lang="es-MX" dirty="0" smtClean="0"/>
              <a:t>Estrategia de comunicación permanente con la Junta de Gobierno.</a:t>
            </a:r>
          </a:p>
          <a:p>
            <a:pPr marL="457200" indent="-457200">
              <a:buFont typeface="+mj-lt"/>
              <a:buAutoNum type="arabicPeriod"/>
            </a:pPr>
            <a:endParaRPr lang="es-MX" dirty="0" smtClean="0"/>
          </a:p>
          <a:p>
            <a:pPr marL="457200" indent="-457200">
              <a:buFont typeface="+mj-lt"/>
              <a:buAutoNum type="arabicPeriod"/>
            </a:pPr>
            <a:r>
              <a:rPr lang="es-MX" dirty="0" smtClean="0"/>
              <a:t>Mecanismo de difusión de avances hacia los DGA y Directores</a:t>
            </a:r>
          </a:p>
          <a:p>
            <a:pPr marL="457200" indent="-457200">
              <a:buFont typeface="+mj-lt"/>
              <a:buAutoNum type="arabicPeriod"/>
            </a:pPr>
            <a:endParaRPr lang="es-MX" dirty="0" smtClean="0"/>
          </a:p>
          <a:p>
            <a:pPr marL="457200" indent="-457200">
              <a:buFont typeface="+mj-lt"/>
              <a:buAutoNum type="arabicPeriod"/>
            </a:pPr>
            <a:r>
              <a:rPr lang="es-MX" dirty="0" smtClean="0"/>
              <a:t>Mayor profundidad en los cursos.</a:t>
            </a:r>
            <a:endParaRPr lang="es-MX" dirty="0"/>
          </a:p>
        </p:txBody>
      </p:sp>
    </p:spTree>
    <p:extLst>
      <p:ext uri="{BB962C8B-B14F-4D97-AF65-F5344CB8AC3E}">
        <p14:creationId xmlns:p14="http://schemas.microsoft.com/office/powerpoint/2010/main" val="251686803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0" y="0"/>
            <a:ext cx="12309191" cy="6945200"/>
          </a:xfrm>
          <a:prstGeom prst="rect">
            <a:avLst/>
          </a:prstGeom>
        </p:spPr>
      </p:pic>
      <p:pic>
        <p:nvPicPr>
          <p:cNvPr id="4" name="Imagen 3"/>
          <p:cNvPicPr/>
          <p:nvPr/>
        </p:nvPicPr>
        <p:blipFill>
          <a:blip r:embed="rId3"/>
          <a:stretch>
            <a:fillRect/>
          </a:stretch>
        </p:blipFill>
        <p:spPr>
          <a:xfrm>
            <a:off x="9814515" y="0"/>
            <a:ext cx="2494676" cy="2504204"/>
          </a:xfrm>
          <a:prstGeom prst="rect">
            <a:avLst/>
          </a:prstGeom>
        </p:spPr>
      </p:pic>
      <p:graphicFrame>
        <p:nvGraphicFramePr>
          <p:cNvPr id="5" name="Tabla 4"/>
          <p:cNvGraphicFramePr>
            <a:graphicFrameLocks noGrp="1"/>
          </p:cNvGraphicFramePr>
          <p:nvPr>
            <p:extLst>
              <p:ext uri="{D42A27DB-BD31-4B8C-83A1-F6EECF244321}">
                <p14:modId xmlns:p14="http://schemas.microsoft.com/office/powerpoint/2010/main" val="3964506543"/>
              </p:ext>
            </p:extLst>
          </p:nvPr>
        </p:nvGraphicFramePr>
        <p:xfrm>
          <a:off x="5535002" y="3009465"/>
          <a:ext cx="4641385" cy="1737360"/>
        </p:xfrm>
        <a:graphic>
          <a:graphicData uri="http://schemas.openxmlformats.org/drawingml/2006/table">
            <a:tbl>
              <a:tblPr firstRow="1" bandRow="1">
                <a:tableStyleId>{5C22544A-7EE6-4342-B048-85BDC9FD1C3A}</a:tableStyleId>
              </a:tblPr>
              <a:tblGrid>
                <a:gridCol w="4641385">
                  <a:extLst>
                    <a:ext uri="{9D8B030D-6E8A-4147-A177-3AD203B41FA5}">
                      <a16:colId xmlns:a16="http://schemas.microsoft.com/office/drawing/2014/main" val="393361610"/>
                    </a:ext>
                  </a:extLst>
                </a:gridCol>
              </a:tblGrid>
              <a:tr h="370840">
                <a:tc>
                  <a:txBody>
                    <a:bodyPr/>
                    <a:lstStyle/>
                    <a:p>
                      <a:r>
                        <a:rPr lang="es-MX" sz="5400" b="0" dirty="0" smtClean="0">
                          <a:latin typeface="+mj-lt"/>
                        </a:rPr>
                        <a:t>INDICADORES DE CALIDAD</a:t>
                      </a:r>
                      <a:endParaRPr lang="en-US" sz="5400" b="0" dirty="0">
                        <a:latin typeface="+mj-lt"/>
                      </a:endParaRPr>
                    </a:p>
                  </a:txBody>
                  <a:tcPr>
                    <a:lnL w="57150" cap="flat" cmpd="sng" algn="ctr">
                      <a:solidFill>
                        <a:schemeClr val="bg1"/>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459452490"/>
                  </a:ext>
                </a:extLst>
              </a:tr>
            </a:tbl>
          </a:graphicData>
        </a:graphic>
      </p:graphicFrame>
    </p:spTree>
    <p:extLst>
      <p:ext uri="{BB962C8B-B14F-4D97-AF65-F5344CB8AC3E}">
        <p14:creationId xmlns:p14="http://schemas.microsoft.com/office/powerpoint/2010/main" val="92403064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INEGI2018-Plantilla_Pleca_superior.png" descr="INEGI2018-Plantilla_Pleca_superior.png"/>
          <p:cNvPicPr>
            <a:picLocks noChangeAspect="1"/>
          </p:cNvPicPr>
          <p:nvPr/>
        </p:nvPicPr>
        <p:blipFill>
          <a:blip r:embed="rId2">
            <a:extLst/>
          </a:blip>
          <a:stretch>
            <a:fillRect/>
          </a:stretch>
        </p:blipFill>
        <p:spPr>
          <a:xfrm>
            <a:off x="0" y="-38213"/>
            <a:ext cx="12192000" cy="400941"/>
          </a:xfrm>
          <a:prstGeom prst="rect">
            <a:avLst/>
          </a:prstGeom>
          <a:ln w="12700">
            <a:miter lim="400000"/>
          </a:ln>
        </p:spPr>
      </p:pic>
      <p:sp>
        <p:nvSpPr>
          <p:cNvPr id="3" name="CuadroTexto 2"/>
          <p:cNvSpPr txBox="1"/>
          <p:nvPr/>
        </p:nvSpPr>
        <p:spPr>
          <a:xfrm>
            <a:off x="221226" y="-69794"/>
            <a:ext cx="6046839" cy="461665"/>
          </a:xfrm>
          <a:prstGeom prst="rect">
            <a:avLst/>
          </a:prstGeom>
          <a:noFill/>
        </p:spPr>
        <p:txBody>
          <a:bodyPr wrap="square" rtlCol="0">
            <a:spAutoFit/>
          </a:bodyPr>
          <a:lstStyle/>
          <a:p>
            <a:r>
              <a:rPr lang="es-MX" sz="2400" b="1" dirty="0" smtClean="0">
                <a:solidFill>
                  <a:schemeClr val="bg1"/>
                </a:solidFill>
              </a:rPr>
              <a:t>ACCESIBILIDAD</a:t>
            </a:r>
            <a:endParaRPr lang="en-US" sz="2400" b="1" dirty="0">
              <a:solidFill>
                <a:schemeClr val="bg1"/>
              </a:solidFill>
            </a:endParaRPr>
          </a:p>
        </p:txBody>
      </p:sp>
      <p:pic>
        <p:nvPicPr>
          <p:cNvPr id="4" name="Imagen 3"/>
          <p:cNvPicPr>
            <a:picLocks noChangeAspect="1"/>
          </p:cNvPicPr>
          <p:nvPr/>
        </p:nvPicPr>
        <p:blipFill>
          <a:blip r:embed="rId3"/>
          <a:stretch>
            <a:fillRect/>
          </a:stretch>
        </p:blipFill>
        <p:spPr>
          <a:xfrm>
            <a:off x="-21705" y="6410873"/>
            <a:ext cx="12213706" cy="512362"/>
          </a:xfrm>
          <a:prstGeom prst="rect">
            <a:avLst/>
          </a:prstGeom>
        </p:spPr>
      </p:pic>
      <p:pic>
        <p:nvPicPr>
          <p:cNvPr id="55" name="INEGI2018-Plantilla_Logo_INEGI.png" descr="INEGI2018-Plantilla_Logo_INEGI.png"/>
          <p:cNvPicPr>
            <a:picLocks noChangeAspect="1"/>
          </p:cNvPicPr>
          <p:nvPr/>
        </p:nvPicPr>
        <p:blipFill>
          <a:blip r:embed="rId4">
            <a:extLst/>
          </a:blip>
          <a:srcRect t="31617" b="31617"/>
          <a:stretch>
            <a:fillRect/>
          </a:stretch>
        </p:blipFill>
        <p:spPr>
          <a:xfrm>
            <a:off x="93226" y="6467233"/>
            <a:ext cx="1870380" cy="399642"/>
          </a:xfrm>
          <a:prstGeom prst="rect">
            <a:avLst/>
          </a:prstGeom>
          <a:ln w="12700">
            <a:miter lim="400000"/>
          </a:ln>
        </p:spPr>
      </p:pic>
      <p:graphicFrame>
        <p:nvGraphicFramePr>
          <p:cNvPr id="14" name="Gráfico 13"/>
          <p:cNvGraphicFramePr/>
          <p:nvPr>
            <p:extLst>
              <p:ext uri="{D42A27DB-BD31-4B8C-83A1-F6EECF244321}">
                <p14:modId xmlns:p14="http://schemas.microsoft.com/office/powerpoint/2010/main" val="4281576518"/>
              </p:ext>
            </p:extLst>
          </p:nvPr>
        </p:nvGraphicFramePr>
        <p:xfrm>
          <a:off x="513735" y="1742917"/>
          <a:ext cx="4371515" cy="2601093"/>
        </p:xfrm>
        <a:graphic>
          <a:graphicData uri="http://schemas.openxmlformats.org/drawingml/2006/chart">
            <c:chart xmlns:c="http://schemas.openxmlformats.org/drawingml/2006/chart" xmlns:r="http://schemas.openxmlformats.org/officeDocument/2006/relationships" r:id="rId5"/>
          </a:graphicData>
        </a:graphic>
      </p:graphicFrame>
      <p:sp>
        <p:nvSpPr>
          <p:cNvPr id="2" name="Rectángulo 1"/>
          <p:cNvSpPr/>
          <p:nvPr/>
        </p:nvSpPr>
        <p:spPr>
          <a:xfrm>
            <a:off x="803787" y="720037"/>
            <a:ext cx="4371515" cy="923330"/>
          </a:xfrm>
          <a:prstGeom prst="rect">
            <a:avLst/>
          </a:prstGeom>
        </p:spPr>
        <p:txBody>
          <a:bodyPr wrap="square">
            <a:spAutoFit/>
          </a:bodyPr>
          <a:lstStyle/>
          <a:p>
            <a:pPr algn="ctr"/>
            <a:r>
              <a:rPr lang="es-MX" dirty="0">
                <a:ea typeface="Calibri" panose="020F0502020204030204" pitchFamily="34" charset="0"/>
                <a:cs typeface="Calibri Light" panose="020F0302020204030204" pitchFamily="34" charset="0"/>
              </a:rPr>
              <a:t>Porcentaje de programas de información que publicaron metadatos documentados </a:t>
            </a:r>
            <a:r>
              <a:rPr lang="es-MX" dirty="0" smtClean="0">
                <a:ea typeface="Calibri" panose="020F0502020204030204" pitchFamily="34" charset="0"/>
                <a:cs typeface="Calibri Light" panose="020F0302020204030204" pitchFamily="34" charset="0"/>
              </a:rPr>
              <a:t>con </a:t>
            </a:r>
            <a:r>
              <a:rPr lang="es-MX" dirty="0">
                <a:ea typeface="Calibri" panose="020F0502020204030204" pitchFamily="34" charset="0"/>
                <a:cs typeface="Calibri Light" panose="020F0302020204030204" pitchFamily="34" charset="0"/>
              </a:rPr>
              <a:t>base en un estándar internacional</a:t>
            </a:r>
            <a:endParaRPr lang="en-US" dirty="0"/>
          </a:p>
        </p:txBody>
      </p:sp>
      <p:sp>
        <p:nvSpPr>
          <p:cNvPr id="5" name="Rectángulo 4"/>
          <p:cNvSpPr/>
          <p:nvPr/>
        </p:nvSpPr>
        <p:spPr>
          <a:xfrm>
            <a:off x="5688004" y="1721873"/>
            <a:ext cx="3175777" cy="2308324"/>
          </a:xfrm>
          <a:prstGeom prst="rect">
            <a:avLst/>
          </a:prstGeom>
        </p:spPr>
        <p:txBody>
          <a:bodyPr wrap="square">
            <a:spAutoFit/>
          </a:bodyPr>
          <a:lstStyle/>
          <a:p>
            <a:r>
              <a:rPr lang="es-MX" dirty="0">
                <a:ea typeface="Calibri" panose="020F0502020204030204" pitchFamily="34" charset="0"/>
                <a:cs typeface="Times New Roman" panose="02020603050405020304" pitchFamily="18" charset="0"/>
              </a:rPr>
              <a:t>Aún existen 56 ciclos de programas que no han documentado metadatos ya sea porque no se ha adoptado un estándar para ese tipo de programas (21) o porque no publicaron o actualizaron sus metadatos (35).</a:t>
            </a:r>
            <a:endParaRPr lang="en-US" dirty="0"/>
          </a:p>
        </p:txBody>
      </p:sp>
      <p:graphicFrame>
        <p:nvGraphicFramePr>
          <p:cNvPr id="15" name="Tabla 14"/>
          <p:cNvGraphicFramePr>
            <a:graphicFrameLocks noGrp="1"/>
          </p:cNvGraphicFramePr>
          <p:nvPr>
            <p:extLst>
              <p:ext uri="{D42A27DB-BD31-4B8C-83A1-F6EECF244321}">
                <p14:modId xmlns:p14="http://schemas.microsoft.com/office/powerpoint/2010/main" val="3300504274"/>
              </p:ext>
            </p:extLst>
          </p:nvPr>
        </p:nvGraphicFramePr>
        <p:xfrm>
          <a:off x="9265928" y="932815"/>
          <a:ext cx="2530323" cy="3033830"/>
        </p:xfrm>
        <a:graphic>
          <a:graphicData uri="http://schemas.openxmlformats.org/drawingml/2006/table">
            <a:tbl>
              <a:tblPr>
                <a:effectLst>
                  <a:outerShdw blurRad="50800" dist="38100" dir="5400000" algn="t" rotWithShape="0">
                    <a:prstClr val="black">
                      <a:alpha val="40000"/>
                    </a:prstClr>
                  </a:outerShdw>
                </a:effectLst>
                <a:tableStyleId>{5C22544A-7EE6-4342-B048-85BDC9FD1C3A}</a:tableStyleId>
              </a:tblPr>
              <a:tblGrid>
                <a:gridCol w="1137258">
                  <a:extLst>
                    <a:ext uri="{9D8B030D-6E8A-4147-A177-3AD203B41FA5}">
                      <a16:colId xmlns:a16="http://schemas.microsoft.com/office/drawing/2014/main" val="1170494408"/>
                    </a:ext>
                  </a:extLst>
                </a:gridCol>
                <a:gridCol w="1393065">
                  <a:extLst>
                    <a:ext uri="{9D8B030D-6E8A-4147-A177-3AD203B41FA5}">
                      <a16:colId xmlns:a16="http://schemas.microsoft.com/office/drawing/2014/main" val="1934060681"/>
                    </a:ext>
                  </a:extLst>
                </a:gridCol>
              </a:tblGrid>
              <a:tr h="440269">
                <a:tc gridSpan="2">
                  <a:txBody>
                    <a:bodyPr/>
                    <a:lstStyle/>
                    <a:p>
                      <a:pPr algn="ctr" fontAlgn="b"/>
                      <a:r>
                        <a:rPr lang="es-MX" sz="1800" b="1" i="0" u="none" strike="noStrike" dirty="0" smtClean="0">
                          <a:solidFill>
                            <a:schemeClr val="bg1"/>
                          </a:solidFill>
                          <a:effectLst/>
                          <a:latin typeface="+mn-lt"/>
                        </a:rPr>
                        <a:t>Número</a:t>
                      </a:r>
                      <a:r>
                        <a:rPr lang="es-MX" sz="1800" b="1" i="0" u="none" strike="noStrike" baseline="0" dirty="0" smtClean="0">
                          <a:solidFill>
                            <a:schemeClr val="bg1"/>
                          </a:solidFill>
                          <a:effectLst/>
                          <a:latin typeface="+mn-lt"/>
                        </a:rPr>
                        <a:t> de Programas que no actualizaron metadatos en 2018</a:t>
                      </a:r>
                      <a:endParaRPr lang="en-US" sz="1800" b="1" i="0" u="none" strike="noStrike" dirty="0">
                        <a:solidFill>
                          <a:schemeClr val="bg1"/>
                        </a:solidFill>
                        <a:effectLst/>
                        <a:latin typeface="Calibri" panose="020F050202020403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8E0000"/>
                    </a:solidFill>
                  </a:tcPr>
                </a:tc>
                <a:tc hMerge="1">
                  <a:txBody>
                    <a:bodyPr/>
                    <a:lstStyle/>
                    <a:p>
                      <a:pPr algn="l" fontAlgn="b"/>
                      <a:endParaRPr lang="en-US" sz="18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749743862"/>
                  </a:ext>
                </a:extLst>
              </a:tr>
              <a:tr h="440269">
                <a:tc>
                  <a:txBody>
                    <a:bodyPr/>
                    <a:lstStyle/>
                    <a:p>
                      <a:pPr algn="ctr" fontAlgn="b"/>
                      <a:r>
                        <a:rPr lang="en-US" sz="1800" u="none" strike="noStrike" dirty="0">
                          <a:effectLst/>
                        </a:rPr>
                        <a:t>DGEE</a:t>
                      </a:r>
                      <a:endParaRPr lang="en-US" sz="1800" b="0" i="0" u="none" strike="noStrike" dirty="0">
                        <a:solidFill>
                          <a:srgbClr val="000000"/>
                        </a:solidFill>
                        <a:effectLst/>
                        <a:latin typeface="Calibri" panose="020F050202020403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800" u="none" strike="noStrike" dirty="0">
                          <a:effectLst/>
                        </a:rPr>
                        <a:t>8</a:t>
                      </a:r>
                      <a:endParaRPr lang="en-US" sz="1800" b="0" i="0" u="none" strike="noStrike" dirty="0">
                        <a:solidFill>
                          <a:srgbClr val="000000"/>
                        </a:solidFill>
                        <a:effectLst/>
                        <a:latin typeface="Calibri" panose="020F050202020403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529848508"/>
                  </a:ext>
                </a:extLst>
              </a:tr>
              <a:tr h="440269">
                <a:tc>
                  <a:txBody>
                    <a:bodyPr/>
                    <a:lstStyle/>
                    <a:p>
                      <a:pPr algn="ctr" fontAlgn="b"/>
                      <a:r>
                        <a:rPr lang="en-US" sz="1800" u="none" strike="noStrike" dirty="0" err="1">
                          <a:effectLst/>
                        </a:rPr>
                        <a:t>DGEGSPyJ</a:t>
                      </a:r>
                      <a:endParaRPr lang="en-US" sz="1800" b="0" i="0" u="none" strike="noStrike" dirty="0">
                        <a:solidFill>
                          <a:srgbClr val="000000"/>
                        </a:solidFill>
                        <a:effectLst/>
                        <a:latin typeface="Calibri" panose="020F050202020403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lumMod val="90000"/>
                      </a:schemeClr>
                    </a:solidFill>
                  </a:tcPr>
                </a:tc>
                <a:tc>
                  <a:txBody>
                    <a:bodyPr/>
                    <a:lstStyle/>
                    <a:p>
                      <a:pPr algn="ctr" fontAlgn="b"/>
                      <a:r>
                        <a:rPr lang="en-US" sz="1800" u="none" strike="noStrike" dirty="0">
                          <a:effectLst/>
                        </a:rPr>
                        <a:t>3</a:t>
                      </a:r>
                      <a:endParaRPr lang="en-US" sz="1800" b="0" i="0" u="none" strike="noStrike" dirty="0">
                        <a:solidFill>
                          <a:srgbClr val="000000"/>
                        </a:solidFill>
                        <a:effectLst/>
                        <a:latin typeface="Calibri" panose="020F050202020403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lumMod val="90000"/>
                      </a:schemeClr>
                    </a:solidFill>
                  </a:tcPr>
                </a:tc>
                <a:extLst>
                  <a:ext uri="{0D108BD9-81ED-4DB2-BD59-A6C34878D82A}">
                    <a16:rowId xmlns:a16="http://schemas.microsoft.com/office/drawing/2014/main" val="219060489"/>
                  </a:ext>
                </a:extLst>
              </a:tr>
              <a:tr h="440269">
                <a:tc>
                  <a:txBody>
                    <a:bodyPr/>
                    <a:lstStyle/>
                    <a:p>
                      <a:pPr algn="ctr" fontAlgn="b"/>
                      <a:r>
                        <a:rPr lang="en-US" sz="1800" u="none" strike="noStrike" dirty="0">
                          <a:effectLst/>
                        </a:rPr>
                        <a:t>DGES</a:t>
                      </a:r>
                      <a:endParaRPr lang="en-US" sz="1800" b="0" i="0" u="none" strike="noStrike" dirty="0">
                        <a:solidFill>
                          <a:srgbClr val="000000"/>
                        </a:solidFill>
                        <a:effectLst/>
                        <a:latin typeface="Calibri" panose="020F050202020403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800" u="none" strike="noStrike" dirty="0">
                          <a:effectLst/>
                        </a:rPr>
                        <a:t>4</a:t>
                      </a:r>
                      <a:endParaRPr lang="en-US" sz="1800" b="0" i="0" u="none" strike="noStrike" dirty="0">
                        <a:solidFill>
                          <a:srgbClr val="000000"/>
                        </a:solidFill>
                        <a:effectLst/>
                        <a:latin typeface="Calibri" panose="020F050202020403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73346284"/>
                  </a:ext>
                </a:extLst>
              </a:tr>
              <a:tr h="440269">
                <a:tc>
                  <a:txBody>
                    <a:bodyPr/>
                    <a:lstStyle/>
                    <a:p>
                      <a:pPr algn="ctr" fontAlgn="b"/>
                      <a:r>
                        <a:rPr lang="en-US" sz="1800" u="none" strike="noStrike">
                          <a:effectLst/>
                        </a:rPr>
                        <a:t>DGGMA</a:t>
                      </a:r>
                      <a:endParaRPr lang="en-US" sz="1800" b="0" i="0" u="none" strike="noStrike">
                        <a:solidFill>
                          <a:srgbClr val="000000"/>
                        </a:solidFill>
                        <a:effectLst/>
                        <a:latin typeface="Calibri" panose="020F050202020403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lumMod val="90000"/>
                      </a:schemeClr>
                    </a:solidFill>
                  </a:tcPr>
                </a:tc>
                <a:tc>
                  <a:txBody>
                    <a:bodyPr/>
                    <a:lstStyle/>
                    <a:p>
                      <a:pPr algn="ctr" fontAlgn="b"/>
                      <a:r>
                        <a:rPr lang="en-US" sz="1800" u="none" strike="noStrike" dirty="0">
                          <a:effectLst/>
                        </a:rPr>
                        <a:t>3</a:t>
                      </a:r>
                      <a:endParaRPr lang="en-US" sz="1800" b="0" i="0" u="none" strike="noStrike" dirty="0">
                        <a:solidFill>
                          <a:srgbClr val="000000"/>
                        </a:solidFill>
                        <a:effectLst/>
                        <a:latin typeface="Calibri" panose="020F050202020403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lumMod val="90000"/>
                      </a:schemeClr>
                    </a:solidFill>
                  </a:tcPr>
                </a:tc>
                <a:extLst>
                  <a:ext uri="{0D108BD9-81ED-4DB2-BD59-A6C34878D82A}">
                    <a16:rowId xmlns:a16="http://schemas.microsoft.com/office/drawing/2014/main" val="4222752535"/>
                  </a:ext>
                </a:extLst>
              </a:tr>
              <a:tr h="440269">
                <a:tc>
                  <a:txBody>
                    <a:bodyPr/>
                    <a:lstStyle/>
                    <a:p>
                      <a:pPr algn="ctr" fontAlgn="b"/>
                      <a:r>
                        <a:rPr lang="en-US" sz="1800" u="none" strike="noStrike" dirty="0" smtClean="0">
                          <a:solidFill>
                            <a:schemeClr val="tx1"/>
                          </a:solidFill>
                          <a:effectLst/>
                        </a:rPr>
                        <a:t>Total</a:t>
                      </a:r>
                      <a:endParaRPr lang="en-US" sz="1800" b="1" i="0" u="none" strike="noStrike" dirty="0">
                        <a:solidFill>
                          <a:schemeClr val="tx1"/>
                        </a:solidFill>
                        <a:effectLst/>
                        <a:latin typeface="Calibri" panose="020F050202020403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800" u="none" strike="noStrike" dirty="0">
                          <a:solidFill>
                            <a:schemeClr val="tx1"/>
                          </a:solidFill>
                          <a:effectLst/>
                        </a:rPr>
                        <a:t>18</a:t>
                      </a:r>
                      <a:endParaRPr lang="en-US" sz="1800" b="1" i="0" u="none" strike="noStrike" dirty="0">
                        <a:solidFill>
                          <a:schemeClr val="tx1"/>
                        </a:solidFill>
                        <a:effectLst/>
                        <a:latin typeface="Calibri" panose="020F050202020403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297673958"/>
                  </a:ext>
                </a:extLst>
              </a:tr>
            </a:tbl>
          </a:graphicData>
        </a:graphic>
      </p:graphicFrame>
      <p:sp>
        <p:nvSpPr>
          <p:cNvPr id="18" name="CuadroTexto 17">
            <a:extLst>
              <a:ext uri="{FF2B5EF4-FFF2-40B4-BE49-F238E27FC236}">
                <a16:creationId xmlns:a16="http://schemas.microsoft.com/office/drawing/2014/main" id="{93EA04EB-D286-45A4-AAE5-BBDDBC9718AF}"/>
              </a:ext>
            </a:extLst>
          </p:cNvPr>
          <p:cNvSpPr txBox="1"/>
          <p:nvPr/>
        </p:nvSpPr>
        <p:spPr>
          <a:xfrm>
            <a:off x="513735" y="5054058"/>
            <a:ext cx="11164529" cy="1200329"/>
          </a:xfrm>
          <a:prstGeom prst="rect">
            <a:avLst/>
          </a:prstGeom>
          <a:solidFill>
            <a:schemeClr val="bg1">
              <a:lumMod val="85000"/>
            </a:schemeClr>
          </a:solidFill>
        </p:spPr>
        <p:txBody>
          <a:bodyPr wrap="square" rtlCol="0">
            <a:spAutoFit/>
          </a:bodyPr>
          <a:lstStyle/>
          <a:p>
            <a:r>
              <a:rPr lang="es-MX" dirty="0" smtClean="0"/>
              <a:t>Reto 2019:</a:t>
            </a:r>
          </a:p>
          <a:p>
            <a:pPr marL="265113"/>
            <a:r>
              <a:rPr lang="es-MX" dirty="0" smtClean="0"/>
              <a:t>Definición de </a:t>
            </a:r>
            <a:r>
              <a:rPr lang="es-MX" dirty="0"/>
              <a:t>una plantilla institucional de metadatos de referencia que permita a los usuarios de la información conocer de manera sistemática, homogénea y estructurada, los contenidos, metodologías y aspectos de </a:t>
            </a:r>
            <a:r>
              <a:rPr lang="es-MX" dirty="0" smtClean="0"/>
              <a:t>calidad de cualquier programa de información.</a:t>
            </a:r>
            <a:endParaRPr lang="es-MX" dirty="0"/>
          </a:p>
        </p:txBody>
      </p:sp>
    </p:spTree>
    <p:extLst>
      <p:ext uri="{BB962C8B-B14F-4D97-AF65-F5344CB8AC3E}">
        <p14:creationId xmlns:p14="http://schemas.microsoft.com/office/powerpoint/2010/main" val="229472775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INEGI2018-Plantilla_Pleca_superior.png" descr="INEGI2018-Plantilla_Pleca_superior.png"/>
          <p:cNvPicPr>
            <a:picLocks noChangeAspect="1"/>
          </p:cNvPicPr>
          <p:nvPr/>
        </p:nvPicPr>
        <p:blipFill>
          <a:blip r:embed="rId2">
            <a:extLst/>
          </a:blip>
          <a:stretch>
            <a:fillRect/>
          </a:stretch>
        </p:blipFill>
        <p:spPr>
          <a:xfrm>
            <a:off x="0" y="-38213"/>
            <a:ext cx="12192000" cy="400941"/>
          </a:xfrm>
          <a:prstGeom prst="rect">
            <a:avLst/>
          </a:prstGeom>
          <a:ln w="12700">
            <a:miter lim="400000"/>
          </a:ln>
        </p:spPr>
      </p:pic>
      <p:sp>
        <p:nvSpPr>
          <p:cNvPr id="3" name="CuadroTexto 2"/>
          <p:cNvSpPr txBox="1"/>
          <p:nvPr/>
        </p:nvSpPr>
        <p:spPr>
          <a:xfrm>
            <a:off x="221226" y="-69794"/>
            <a:ext cx="6046839" cy="461665"/>
          </a:xfrm>
          <a:prstGeom prst="rect">
            <a:avLst/>
          </a:prstGeom>
          <a:noFill/>
        </p:spPr>
        <p:txBody>
          <a:bodyPr wrap="square" rtlCol="0">
            <a:spAutoFit/>
          </a:bodyPr>
          <a:lstStyle/>
          <a:p>
            <a:r>
              <a:rPr lang="es-MX" sz="2400" b="1" dirty="0" smtClean="0">
                <a:solidFill>
                  <a:schemeClr val="bg1"/>
                </a:solidFill>
              </a:rPr>
              <a:t>PUNTUALIDAD</a:t>
            </a:r>
            <a:endParaRPr lang="en-US" sz="2400" b="1" dirty="0">
              <a:solidFill>
                <a:schemeClr val="bg1"/>
              </a:solidFill>
            </a:endParaRPr>
          </a:p>
        </p:txBody>
      </p:sp>
      <p:pic>
        <p:nvPicPr>
          <p:cNvPr id="4" name="Imagen 3"/>
          <p:cNvPicPr>
            <a:picLocks noChangeAspect="1"/>
          </p:cNvPicPr>
          <p:nvPr/>
        </p:nvPicPr>
        <p:blipFill>
          <a:blip r:embed="rId3"/>
          <a:stretch>
            <a:fillRect/>
          </a:stretch>
        </p:blipFill>
        <p:spPr>
          <a:xfrm>
            <a:off x="-21705" y="6410873"/>
            <a:ext cx="12213706" cy="512362"/>
          </a:xfrm>
          <a:prstGeom prst="rect">
            <a:avLst/>
          </a:prstGeom>
        </p:spPr>
      </p:pic>
      <p:pic>
        <p:nvPicPr>
          <p:cNvPr id="55" name="INEGI2018-Plantilla_Logo_INEGI.png" descr="INEGI2018-Plantilla_Logo_INEGI.png"/>
          <p:cNvPicPr>
            <a:picLocks noChangeAspect="1"/>
          </p:cNvPicPr>
          <p:nvPr/>
        </p:nvPicPr>
        <p:blipFill>
          <a:blip r:embed="rId4">
            <a:extLst/>
          </a:blip>
          <a:srcRect t="31617" b="31617"/>
          <a:stretch>
            <a:fillRect/>
          </a:stretch>
        </p:blipFill>
        <p:spPr>
          <a:xfrm>
            <a:off x="93226" y="6467233"/>
            <a:ext cx="1870380" cy="399642"/>
          </a:xfrm>
          <a:prstGeom prst="rect">
            <a:avLst/>
          </a:prstGeom>
          <a:ln w="12700">
            <a:miter lim="400000"/>
          </a:ln>
        </p:spPr>
      </p:pic>
      <p:graphicFrame>
        <p:nvGraphicFramePr>
          <p:cNvPr id="6" name="Tabla 5"/>
          <p:cNvGraphicFramePr>
            <a:graphicFrameLocks noGrp="1"/>
          </p:cNvGraphicFramePr>
          <p:nvPr>
            <p:extLst>
              <p:ext uri="{D42A27DB-BD31-4B8C-83A1-F6EECF244321}">
                <p14:modId xmlns:p14="http://schemas.microsoft.com/office/powerpoint/2010/main" val="1106993354"/>
              </p:ext>
            </p:extLst>
          </p:nvPr>
        </p:nvGraphicFramePr>
        <p:xfrm>
          <a:off x="659707" y="713853"/>
          <a:ext cx="10009419" cy="1176633"/>
        </p:xfrm>
        <a:graphic>
          <a:graphicData uri="http://schemas.openxmlformats.org/drawingml/2006/table">
            <a:tbl>
              <a:tblPr firstRow="1" firstCol="1" bandRow="1">
                <a:tableStyleId>{5C22544A-7EE6-4342-B048-85BDC9FD1C3A}</a:tableStyleId>
              </a:tblPr>
              <a:tblGrid>
                <a:gridCol w="8785303">
                  <a:extLst>
                    <a:ext uri="{9D8B030D-6E8A-4147-A177-3AD203B41FA5}">
                      <a16:colId xmlns:a16="http://schemas.microsoft.com/office/drawing/2014/main" val="1613834568"/>
                    </a:ext>
                  </a:extLst>
                </a:gridCol>
                <a:gridCol w="1224116">
                  <a:extLst>
                    <a:ext uri="{9D8B030D-6E8A-4147-A177-3AD203B41FA5}">
                      <a16:colId xmlns:a16="http://schemas.microsoft.com/office/drawing/2014/main" val="3341224128"/>
                    </a:ext>
                  </a:extLst>
                </a:gridCol>
              </a:tblGrid>
              <a:tr h="758562">
                <a:tc>
                  <a:txBody>
                    <a:bodyPr/>
                    <a:lstStyle/>
                    <a:p>
                      <a:pPr marL="50800" marR="32385" algn="just">
                        <a:lnSpc>
                          <a:spcPct val="115000"/>
                        </a:lnSpc>
                        <a:spcAft>
                          <a:spcPts val="0"/>
                        </a:spcAft>
                      </a:pPr>
                      <a:r>
                        <a:rPr lang="es-MX" sz="1600" b="1" dirty="0">
                          <a:solidFill>
                            <a:schemeClr val="bg1"/>
                          </a:solidFill>
                          <a:effectLst/>
                        </a:rPr>
                        <a:t>Porcentaje de programas publicados en el sitio del INEGI cuya fecha de publicación se comprometió en el Calendario de difusión aprobado en diciembre de 2017.</a:t>
                      </a:r>
                      <a:endParaRPr lang="en-US" sz="16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8E0000"/>
                    </a:solidFill>
                  </a:tcPr>
                </a:tc>
                <a:tc>
                  <a:txBody>
                    <a:bodyPr/>
                    <a:lstStyle/>
                    <a:p>
                      <a:pPr algn="ctr">
                        <a:lnSpc>
                          <a:spcPct val="107000"/>
                        </a:lnSpc>
                        <a:spcAft>
                          <a:spcPts val="600"/>
                        </a:spcAft>
                      </a:pPr>
                      <a:r>
                        <a:rPr lang="es-MX" sz="2000" b="1" dirty="0" smtClean="0">
                          <a:solidFill>
                            <a:schemeClr val="bg1"/>
                          </a:solidFill>
                          <a:effectLst/>
                        </a:rPr>
                        <a:t>95%</a:t>
                      </a:r>
                      <a:endParaRPr lang="en-US" sz="20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8E0000"/>
                    </a:solidFill>
                  </a:tcPr>
                </a:tc>
                <a:extLst>
                  <a:ext uri="{0D108BD9-81ED-4DB2-BD59-A6C34878D82A}">
                    <a16:rowId xmlns:a16="http://schemas.microsoft.com/office/drawing/2014/main" val="4020753508"/>
                  </a:ext>
                </a:extLst>
              </a:tr>
              <a:tr h="418071">
                <a:tc>
                  <a:txBody>
                    <a:bodyPr/>
                    <a:lstStyle/>
                    <a:p>
                      <a:pPr marL="50800" marR="32385" algn="just">
                        <a:lnSpc>
                          <a:spcPct val="115000"/>
                        </a:lnSpc>
                        <a:spcAft>
                          <a:spcPts val="0"/>
                        </a:spcAft>
                      </a:pPr>
                      <a:r>
                        <a:rPr lang="es-MX" sz="1600" b="1" dirty="0">
                          <a:solidFill>
                            <a:schemeClr val="bg1"/>
                          </a:solidFill>
                          <a:effectLst/>
                        </a:rPr>
                        <a:t>Porcentaje de programas incluidos en el Calendario de difusión que fueron publicados puntualmente.</a:t>
                      </a:r>
                      <a:endParaRPr lang="en-US" sz="16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8E0000"/>
                    </a:solidFill>
                  </a:tcPr>
                </a:tc>
                <a:tc>
                  <a:txBody>
                    <a:bodyPr/>
                    <a:lstStyle/>
                    <a:p>
                      <a:pPr algn="ctr">
                        <a:lnSpc>
                          <a:spcPct val="107000"/>
                        </a:lnSpc>
                        <a:spcAft>
                          <a:spcPts val="600"/>
                        </a:spcAft>
                      </a:pPr>
                      <a:r>
                        <a:rPr lang="es-MX" sz="2000" b="1" dirty="0">
                          <a:solidFill>
                            <a:schemeClr val="bg1"/>
                          </a:solidFill>
                          <a:effectLst/>
                        </a:rPr>
                        <a:t>99%</a:t>
                      </a:r>
                      <a:endParaRPr lang="en-US" sz="20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8E0000"/>
                    </a:solidFill>
                  </a:tcPr>
                </a:tc>
                <a:extLst>
                  <a:ext uri="{0D108BD9-81ED-4DB2-BD59-A6C34878D82A}">
                    <a16:rowId xmlns:a16="http://schemas.microsoft.com/office/drawing/2014/main" val="2477971468"/>
                  </a:ext>
                </a:extLst>
              </a:tr>
            </a:tbl>
          </a:graphicData>
        </a:graphic>
      </p:graphicFrame>
      <p:sp>
        <p:nvSpPr>
          <p:cNvPr id="7" name="Rectángulo 6"/>
          <p:cNvSpPr/>
          <p:nvPr/>
        </p:nvSpPr>
        <p:spPr>
          <a:xfrm>
            <a:off x="659707" y="2606927"/>
            <a:ext cx="5224899" cy="923330"/>
          </a:xfrm>
          <a:prstGeom prst="rect">
            <a:avLst/>
          </a:prstGeom>
        </p:spPr>
        <p:txBody>
          <a:bodyPr wrap="square">
            <a:spAutoFit/>
          </a:bodyPr>
          <a:lstStyle/>
          <a:p>
            <a:r>
              <a:rPr lang="es-MX" dirty="0" smtClean="0">
                <a:ea typeface="Calibri" panose="020F0502020204030204" pitchFamily="34" charset="0"/>
                <a:cs typeface="Times New Roman" panose="02020603050405020304" pitchFamily="18" charset="0"/>
              </a:rPr>
              <a:t>Sólo 5% de los programas de información publicados en 2018 no fueron incluidos previamente en el Calendario de difusión </a:t>
            </a:r>
            <a:r>
              <a:rPr lang="es-MX" dirty="0">
                <a:ea typeface="Calibri" panose="020F0502020204030204" pitchFamily="34" charset="0"/>
                <a:cs typeface="Times New Roman" panose="02020603050405020304" pitchFamily="18" charset="0"/>
              </a:rPr>
              <a:t>(23 ciclos de </a:t>
            </a:r>
            <a:r>
              <a:rPr lang="es-MX" dirty="0" smtClean="0">
                <a:ea typeface="Calibri" panose="020F0502020204030204" pitchFamily="34" charset="0"/>
                <a:cs typeface="Times New Roman" panose="02020603050405020304" pitchFamily="18" charset="0"/>
              </a:rPr>
              <a:t>programas).</a:t>
            </a:r>
            <a:endParaRPr lang="en-US" dirty="0"/>
          </a:p>
        </p:txBody>
      </p:sp>
      <p:sp>
        <p:nvSpPr>
          <p:cNvPr id="9" name="CuadroTexto 8">
            <a:extLst>
              <a:ext uri="{FF2B5EF4-FFF2-40B4-BE49-F238E27FC236}">
                <a16:creationId xmlns:a16="http://schemas.microsoft.com/office/drawing/2014/main" id="{93EA04EB-D286-45A4-AAE5-BBDDBC9718AF}"/>
              </a:ext>
            </a:extLst>
          </p:cNvPr>
          <p:cNvSpPr txBox="1"/>
          <p:nvPr/>
        </p:nvSpPr>
        <p:spPr>
          <a:xfrm>
            <a:off x="1339854" y="4149898"/>
            <a:ext cx="9402097" cy="1938992"/>
          </a:xfrm>
          <a:prstGeom prst="rect">
            <a:avLst/>
          </a:prstGeom>
          <a:solidFill>
            <a:schemeClr val="bg1">
              <a:lumMod val="85000"/>
            </a:schemeClr>
          </a:solidFill>
        </p:spPr>
        <p:txBody>
          <a:bodyPr wrap="square" rtlCol="0">
            <a:spAutoFit/>
          </a:bodyPr>
          <a:lstStyle/>
          <a:p>
            <a:pPr>
              <a:spcAft>
                <a:spcPts val="1200"/>
              </a:spcAft>
            </a:pPr>
            <a:r>
              <a:rPr lang="es-MX" dirty="0" smtClean="0"/>
              <a:t>Retos 2019:</a:t>
            </a:r>
          </a:p>
          <a:p>
            <a:pPr marL="550863" indent="-285750">
              <a:spcAft>
                <a:spcPts val="1200"/>
              </a:spcAft>
              <a:buFont typeface="Arial" panose="020B0604020202020204" pitchFamily="34" charset="0"/>
              <a:buChar char="•"/>
            </a:pPr>
            <a:r>
              <a:rPr lang="es-MX" dirty="0" smtClean="0"/>
              <a:t>Es </a:t>
            </a:r>
            <a:r>
              <a:rPr lang="es-MX" dirty="0"/>
              <a:t>necesario consolidar la medición y reporte sistemáticos de estos indicadores</a:t>
            </a:r>
            <a:r>
              <a:rPr lang="es-MX" dirty="0" smtClean="0"/>
              <a:t>.</a:t>
            </a:r>
          </a:p>
          <a:p>
            <a:pPr marL="550863" indent="-285750">
              <a:spcAft>
                <a:spcPts val="1200"/>
              </a:spcAft>
              <a:buFont typeface="Arial" panose="020B0604020202020204" pitchFamily="34" charset="0"/>
              <a:buChar char="•"/>
            </a:pPr>
            <a:r>
              <a:rPr lang="es-MX" dirty="0" smtClean="0"/>
              <a:t>Contar </a:t>
            </a:r>
            <a:r>
              <a:rPr lang="es-MX" dirty="0"/>
              <a:t>con un registro automatizado de la fecha y hora con que se publican las diferentes entregas de resultados de los programas de información. </a:t>
            </a:r>
            <a:endParaRPr lang="es-MX" dirty="0" smtClean="0"/>
          </a:p>
          <a:p>
            <a:pPr marL="550863" indent="-285750">
              <a:spcAft>
                <a:spcPts val="1200"/>
              </a:spcAft>
              <a:buFont typeface="Arial" panose="020B0604020202020204" pitchFamily="34" charset="0"/>
              <a:buChar char="•"/>
            </a:pPr>
            <a:r>
              <a:rPr lang="es-MX" dirty="0" smtClean="0"/>
              <a:t>Definir para </a:t>
            </a:r>
            <a:r>
              <a:rPr lang="es-MX" dirty="0"/>
              <a:t>cada programa </a:t>
            </a:r>
            <a:r>
              <a:rPr lang="es-MX" dirty="0" smtClean="0"/>
              <a:t>las </a:t>
            </a:r>
            <a:r>
              <a:rPr lang="es-MX" dirty="0"/>
              <a:t>modalidades de presentación de </a:t>
            </a:r>
            <a:r>
              <a:rPr lang="es-MX" dirty="0" smtClean="0"/>
              <a:t>resultados. </a:t>
            </a:r>
            <a:endParaRPr lang="es-MX" dirty="0"/>
          </a:p>
        </p:txBody>
      </p:sp>
      <p:graphicFrame>
        <p:nvGraphicFramePr>
          <p:cNvPr id="10" name="Tabla 9"/>
          <p:cNvGraphicFramePr>
            <a:graphicFrameLocks noGrp="1"/>
          </p:cNvGraphicFramePr>
          <p:nvPr>
            <p:extLst>
              <p:ext uri="{D42A27DB-BD31-4B8C-83A1-F6EECF244321}">
                <p14:modId xmlns:p14="http://schemas.microsoft.com/office/powerpoint/2010/main" val="3218493827"/>
              </p:ext>
            </p:extLst>
          </p:nvPr>
        </p:nvGraphicFramePr>
        <p:xfrm>
          <a:off x="7257844" y="2497839"/>
          <a:ext cx="4318000" cy="948042"/>
        </p:xfrm>
        <a:graphic>
          <a:graphicData uri="http://schemas.openxmlformats.org/drawingml/2006/table">
            <a:tbl>
              <a:tblPr>
                <a:tableStyleId>{5C22544A-7EE6-4342-B048-85BDC9FD1C3A}</a:tableStyleId>
              </a:tblPr>
              <a:tblGrid>
                <a:gridCol w="839020">
                  <a:extLst>
                    <a:ext uri="{9D8B030D-6E8A-4147-A177-3AD203B41FA5}">
                      <a16:colId xmlns:a16="http://schemas.microsoft.com/office/drawing/2014/main" val="2631506813"/>
                    </a:ext>
                  </a:extLst>
                </a:gridCol>
                <a:gridCol w="1192980">
                  <a:extLst>
                    <a:ext uri="{9D8B030D-6E8A-4147-A177-3AD203B41FA5}">
                      <a16:colId xmlns:a16="http://schemas.microsoft.com/office/drawing/2014/main" val="3683891085"/>
                    </a:ext>
                  </a:extLst>
                </a:gridCol>
                <a:gridCol w="762000">
                  <a:extLst>
                    <a:ext uri="{9D8B030D-6E8A-4147-A177-3AD203B41FA5}">
                      <a16:colId xmlns:a16="http://schemas.microsoft.com/office/drawing/2014/main" val="3866650176"/>
                    </a:ext>
                  </a:extLst>
                </a:gridCol>
                <a:gridCol w="762000">
                  <a:extLst>
                    <a:ext uri="{9D8B030D-6E8A-4147-A177-3AD203B41FA5}">
                      <a16:colId xmlns:a16="http://schemas.microsoft.com/office/drawing/2014/main" val="2136126119"/>
                    </a:ext>
                  </a:extLst>
                </a:gridCol>
                <a:gridCol w="762000">
                  <a:extLst>
                    <a:ext uri="{9D8B030D-6E8A-4147-A177-3AD203B41FA5}">
                      <a16:colId xmlns:a16="http://schemas.microsoft.com/office/drawing/2014/main" val="1230461393"/>
                    </a:ext>
                  </a:extLst>
                </a:gridCol>
              </a:tblGrid>
              <a:tr h="344759">
                <a:tc gridSpan="5">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s-MX" sz="1600" b="1" i="0" u="none" strike="noStrike" dirty="0" smtClean="0">
                          <a:solidFill>
                            <a:schemeClr val="bg1"/>
                          </a:solidFill>
                          <a:effectLst/>
                          <a:latin typeface="+mn-lt"/>
                        </a:rPr>
                        <a:t>Ciclos</a:t>
                      </a:r>
                      <a:r>
                        <a:rPr lang="es-MX" sz="1600" b="1" i="0" u="none" strike="noStrike" baseline="0" dirty="0" smtClean="0">
                          <a:solidFill>
                            <a:schemeClr val="bg1"/>
                          </a:solidFill>
                          <a:effectLst/>
                          <a:latin typeface="+mn-lt"/>
                        </a:rPr>
                        <a:t> de programas no incluidos en el calendario</a:t>
                      </a:r>
                      <a:endParaRPr lang="en-US" sz="16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rgbClr val="8E0000"/>
                      </a:solidFill>
                      <a:prstDash val="solid"/>
                      <a:round/>
                      <a:headEnd type="none" w="med" len="med"/>
                      <a:tailEnd type="none" w="med" len="med"/>
                    </a:lnL>
                    <a:lnR w="12700" cap="flat" cmpd="sng" algn="ctr">
                      <a:solidFill>
                        <a:srgbClr val="8E0000"/>
                      </a:solidFill>
                      <a:prstDash val="solid"/>
                      <a:round/>
                      <a:headEnd type="none" w="med" len="med"/>
                      <a:tailEnd type="none" w="med" len="med"/>
                    </a:lnR>
                    <a:lnT w="12700" cap="flat" cmpd="sng" algn="ctr">
                      <a:solidFill>
                        <a:srgbClr val="8E000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8E0000"/>
                    </a:solidFill>
                  </a:tcPr>
                </a:tc>
                <a:tc hMerge="1">
                  <a:txBody>
                    <a:bodyPr/>
                    <a:lstStyle/>
                    <a:p>
                      <a:pPr algn="l" fontAlgn="b"/>
                      <a:endParaRPr lang="en-US" sz="1600" b="0" i="0" u="none" strike="noStrike">
                        <a:solidFill>
                          <a:srgbClr val="000000"/>
                        </a:solidFill>
                        <a:effectLst/>
                        <a:latin typeface="Calibri" panose="020F0502020204030204" pitchFamily="34" charset="0"/>
                      </a:endParaRPr>
                    </a:p>
                  </a:txBody>
                  <a:tcPr marL="9525" marR="9525" marT="9525" marB="0" anchor="b"/>
                </a:tc>
                <a:tc hMerge="1">
                  <a:txBody>
                    <a:bodyPr/>
                    <a:lstStyle/>
                    <a:p>
                      <a:pPr algn="l" fontAlgn="b"/>
                      <a:endParaRPr lang="en-US" sz="1600" b="0" i="0" u="none" strike="noStrike">
                        <a:solidFill>
                          <a:srgbClr val="000000"/>
                        </a:solidFill>
                        <a:effectLst/>
                        <a:latin typeface="Calibri" panose="020F0502020204030204" pitchFamily="34" charset="0"/>
                      </a:endParaRPr>
                    </a:p>
                  </a:txBody>
                  <a:tcPr marL="9525" marR="9525" marT="9525" marB="0" anchor="b"/>
                </a:tc>
                <a:tc hMerge="1">
                  <a:txBody>
                    <a:bodyPr/>
                    <a:lstStyle/>
                    <a:p>
                      <a:pPr algn="l" fontAlgn="b"/>
                      <a:endParaRPr lang="en-US" sz="1600" b="0" i="0" u="none" strike="noStrike">
                        <a:solidFill>
                          <a:srgbClr val="000000"/>
                        </a:solidFill>
                        <a:effectLst/>
                        <a:latin typeface="Calibri" panose="020F0502020204030204" pitchFamily="34" charset="0"/>
                      </a:endParaRPr>
                    </a:p>
                  </a:txBody>
                  <a:tcPr marL="9525" marR="9525" marT="9525" marB="0" anchor="b"/>
                </a:tc>
                <a:tc hMerge="1">
                  <a:txBody>
                    <a:bodyPr/>
                    <a:lstStyle/>
                    <a:p>
                      <a:pPr algn="l" fontAlgn="b"/>
                      <a:endParaRPr lang="en-US"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552222350"/>
                  </a:ext>
                </a:extLst>
              </a:tr>
              <a:tr h="344759">
                <a:tc>
                  <a:txBody>
                    <a:bodyPr/>
                    <a:lstStyle/>
                    <a:p>
                      <a:pPr algn="ctr" fontAlgn="b"/>
                      <a:r>
                        <a:rPr lang="en-US" sz="1600" u="none" strike="noStrike" dirty="0">
                          <a:effectLst/>
                        </a:rPr>
                        <a:t>DGEE</a:t>
                      </a:r>
                      <a:endParaRPr lang="en-US" sz="16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rgbClr val="8E0000"/>
                      </a:solidFill>
                      <a:prstDash val="solid"/>
                      <a:round/>
                      <a:headEnd type="none" w="med" len="med"/>
                      <a:tailEnd type="none" w="med" len="med"/>
                    </a:lnL>
                    <a:lnR w="12700" cap="flat" cmpd="sng" algn="ctr">
                      <a:solidFill>
                        <a:srgbClr val="8E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600" u="none" strike="noStrike" dirty="0">
                          <a:effectLst/>
                        </a:rPr>
                        <a:t>DGEGSPJ</a:t>
                      </a:r>
                      <a:endParaRPr lang="en-US" sz="16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rgbClr val="8E0000"/>
                      </a:solidFill>
                      <a:prstDash val="solid"/>
                      <a:round/>
                      <a:headEnd type="none" w="med" len="med"/>
                      <a:tailEnd type="none" w="med" len="med"/>
                    </a:lnL>
                    <a:lnR w="12700" cap="flat" cmpd="sng" algn="ctr">
                      <a:solidFill>
                        <a:srgbClr val="8E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600" u="none" strike="noStrike" dirty="0">
                          <a:effectLst/>
                        </a:rPr>
                        <a:t>DGES</a:t>
                      </a:r>
                      <a:endParaRPr lang="en-US" sz="16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rgbClr val="8E0000"/>
                      </a:solidFill>
                      <a:prstDash val="solid"/>
                      <a:round/>
                      <a:headEnd type="none" w="med" len="med"/>
                      <a:tailEnd type="none" w="med" len="med"/>
                    </a:lnL>
                    <a:lnR w="12700" cap="flat" cmpd="sng" algn="ctr">
                      <a:solidFill>
                        <a:srgbClr val="8E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600" u="none" strike="noStrike" dirty="0">
                          <a:effectLst/>
                        </a:rPr>
                        <a:t>DGGMA</a:t>
                      </a:r>
                      <a:endParaRPr lang="en-US" sz="16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rgbClr val="8E0000"/>
                      </a:solidFill>
                      <a:prstDash val="solid"/>
                      <a:round/>
                      <a:headEnd type="none" w="med" len="med"/>
                      <a:tailEnd type="none" w="med" len="med"/>
                    </a:lnL>
                    <a:lnR w="12700" cap="flat" cmpd="sng" algn="ctr">
                      <a:solidFill>
                        <a:srgbClr val="8E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600" u="none" strike="noStrike" dirty="0" smtClean="0">
                          <a:effectLst/>
                        </a:rPr>
                        <a:t>Total</a:t>
                      </a:r>
                      <a:endParaRPr lang="en-US" sz="16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rgbClr val="8E0000"/>
                      </a:solidFill>
                      <a:prstDash val="solid"/>
                      <a:round/>
                      <a:headEnd type="none" w="med" len="med"/>
                      <a:tailEnd type="none" w="med" len="med"/>
                    </a:lnL>
                    <a:lnR w="12700" cap="flat" cmpd="sng" algn="ctr">
                      <a:solidFill>
                        <a:srgbClr val="8E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06517923"/>
                  </a:ext>
                </a:extLst>
              </a:tr>
              <a:tr h="258524">
                <a:tc>
                  <a:txBody>
                    <a:bodyPr/>
                    <a:lstStyle/>
                    <a:p>
                      <a:pPr algn="ctr" fontAlgn="b"/>
                      <a:r>
                        <a:rPr lang="en-US" sz="1600" b="0" i="0" u="none" strike="noStrike" dirty="0" smtClean="0">
                          <a:solidFill>
                            <a:schemeClr val="dk1"/>
                          </a:solidFill>
                          <a:effectLst/>
                          <a:latin typeface="+mn-lt"/>
                        </a:rPr>
                        <a:t>6</a:t>
                      </a:r>
                      <a:endParaRPr lang="en-US" sz="16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rgbClr val="8E0000"/>
                      </a:solidFill>
                      <a:prstDash val="solid"/>
                      <a:round/>
                      <a:headEnd type="none" w="med" len="med"/>
                      <a:tailEnd type="none" w="med" len="med"/>
                    </a:lnL>
                    <a:lnR w="12700" cap="flat" cmpd="sng" algn="ctr">
                      <a:solidFill>
                        <a:srgbClr val="8E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8E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600" u="none" strike="noStrike" dirty="0" smtClean="0">
                          <a:effectLst/>
                        </a:rPr>
                        <a:t>11</a:t>
                      </a:r>
                      <a:endParaRPr lang="en-US" sz="16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rgbClr val="8E0000"/>
                      </a:solidFill>
                      <a:prstDash val="solid"/>
                      <a:round/>
                      <a:headEnd type="none" w="med" len="med"/>
                      <a:tailEnd type="none" w="med" len="med"/>
                    </a:lnL>
                    <a:lnR w="12700" cap="flat" cmpd="sng" algn="ctr">
                      <a:solidFill>
                        <a:srgbClr val="8E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8E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600" u="none" strike="noStrike">
                          <a:effectLst/>
                        </a:rPr>
                        <a:t>5</a:t>
                      </a:r>
                      <a:endParaRPr lang="en-US" sz="1600" b="0" i="0" u="none" strike="noStrike">
                        <a:solidFill>
                          <a:srgbClr val="000000"/>
                        </a:solidFill>
                        <a:effectLst/>
                        <a:latin typeface="Calibri" panose="020F0502020204030204" pitchFamily="34" charset="0"/>
                      </a:endParaRPr>
                    </a:p>
                  </a:txBody>
                  <a:tcPr marL="9525" marR="9525" marT="9525" marB="0" anchor="ctr">
                    <a:lnL w="12700" cap="flat" cmpd="sng" algn="ctr">
                      <a:solidFill>
                        <a:srgbClr val="8E0000"/>
                      </a:solidFill>
                      <a:prstDash val="solid"/>
                      <a:round/>
                      <a:headEnd type="none" w="med" len="med"/>
                      <a:tailEnd type="none" w="med" len="med"/>
                    </a:lnL>
                    <a:lnR w="12700" cap="flat" cmpd="sng" algn="ctr">
                      <a:solidFill>
                        <a:srgbClr val="8E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8E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600" u="none" strike="noStrike">
                          <a:effectLst/>
                        </a:rPr>
                        <a:t>1</a:t>
                      </a:r>
                      <a:endParaRPr lang="en-US" sz="1600" b="0" i="0" u="none" strike="noStrike">
                        <a:solidFill>
                          <a:srgbClr val="000000"/>
                        </a:solidFill>
                        <a:effectLst/>
                        <a:latin typeface="Calibri" panose="020F0502020204030204" pitchFamily="34" charset="0"/>
                      </a:endParaRPr>
                    </a:p>
                  </a:txBody>
                  <a:tcPr marL="9525" marR="9525" marT="9525" marB="0" anchor="ctr">
                    <a:lnL w="12700" cap="flat" cmpd="sng" algn="ctr">
                      <a:solidFill>
                        <a:srgbClr val="8E0000"/>
                      </a:solidFill>
                      <a:prstDash val="solid"/>
                      <a:round/>
                      <a:headEnd type="none" w="med" len="med"/>
                      <a:tailEnd type="none" w="med" len="med"/>
                    </a:lnL>
                    <a:lnR w="12700" cap="flat" cmpd="sng" algn="ctr">
                      <a:solidFill>
                        <a:srgbClr val="8E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8E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600" u="none" strike="noStrike" dirty="0" smtClean="0">
                          <a:effectLst/>
                        </a:rPr>
                        <a:t>23</a:t>
                      </a:r>
                      <a:endParaRPr lang="en-US" sz="16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rgbClr val="8E0000"/>
                      </a:solidFill>
                      <a:prstDash val="solid"/>
                      <a:round/>
                      <a:headEnd type="none" w="med" len="med"/>
                      <a:tailEnd type="none" w="med" len="med"/>
                    </a:lnL>
                    <a:lnR w="12700" cap="flat" cmpd="sng" algn="ctr">
                      <a:solidFill>
                        <a:srgbClr val="8E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8E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7977278"/>
                  </a:ext>
                </a:extLst>
              </a:tr>
            </a:tbl>
          </a:graphicData>
        </a:graphic>
      </p:graphicFrame>
    </p:spTree>
    <p:extLst>
      <p:ext uri="{BB962C8B-B14F-4D97-AF65-F5344CB8AC3E}">
        <p14:creationId xmlns:p14="http://schemas.microsoft.com/office/powerpoint/2010/main" val="138685297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INEGI2018-Plantilla_Pleca_superior.png" descr="INEGI2018-Plantilla_Pleca_superior.png"/>
          <p:cNvPicPr>
            <a:picLocks noChangeAspect="1"/>
          </p:cNvPicPr>
          <p:nvPr/>
        </p:nvPicPr>
        <p:blipFill>
          <a:blip r:embed="rId2">
            <a:extLst/>
          </a:blip>
          <a:stretch>
            <a:fillRect/>
          </a:stretch>
        </p:blipFill>
        <p:spPr>
          <a:xfrm>
            <a:off x="0" y="-38213"/>
            <a:ext cx="12192000" cy="400941"/>
          </a:xfrm>
          <a:prstGeom prst="rect">
            <a:avLst/>
          </a:prstGeom>
          <a:ln w="12700">
            <a:miter lim="400000"/>
          </a:ln>
        </p:spPr>
      </p:pic>
      <p:sp>
        <p:nvSpPr>
          <p:cNvPr id="3" name="CuadroTexto 2"/>
          <p:cNvSpPr txBox="1"/>
          <p:nvPr/>
        </p:nvSpPr>
        <p:spPr>
          <a:xfrm>
            <a:off x="221226" y="-69794"/>
            <a:ext cx="6046839" cy="461665"/>
          </a:xfrm>
          <a:prstGeom prst="rect">
            <a:avLst/>
          </a:prstGeom>
          <a:noFill/>
        </p:spPr>
        <p:txBody>
          <a:bodyPr wrap="square" rtlCol="0">
            <a:spAutoFit/>
          </a:bodyPr>
          <a:lstStyle/>
          <a:p>
            <a:r>
              <a:rPr lang="es-MX" sz="2400" b="1" dirty="0" smtClean="0">
                <a:solidFill>
                  <a:schemeClr val="bg1"/>
                </a:solidFill>
              </a:rPr>
              <a:t>OPORTUNIDAD</a:t>
            </a:r>
            <a:endParaRPr lang="en-US" sz="2400" b="1" dirty="0">
              <a:solidFill>
                <a:schemeClr val="bg1"/>
              </a:solidFill>
            </a:endParaRPr>
          </a:p>
        </p:txBody>
      </p:sp>
      <p:pic>
        <p:nvPicPr>
          <p:cNvPr id="4" name="Imagen 3"/>
          <p:cNvPicPr>
            <a:picLocks noChangeAspect="1"/>
          </p:cNvPicPr>
          <p:nvPr/>
        </p:nvPicPr>
        <p:blipFill>
          <a:blip r:embed="rId3"/>
          <a:stretch>
            <a:fillRect/>
          </a:stretch>
        </p:blipFill>
        <p:spPr>
          <a:xfrm>
            <a:off x="-21705" y="6410873"/>
            <a:ext cx="12213706" cy="512362"/>
          </a:xfrm>
          <a:prstGeom prst="rect">
            <a:avLst/>
          </a:prstGeom>
        </p:spPr>
      </p:pic>
      <p:pic>
        <p:nvPicPr>
          <p:cNvPr id="55" name="INEGI2018-Plantilla_Logo_INEGI.png" descr="INEGI2018-Plantilla_Logo_INEGI.png"/>
          <p:cNvPicPr>
            <a:picLocks noChangeAspect="1"/>
          </p:cNvPicPr>
          <p:nvPr/>
        </p:nvPicPr>
        <p:blipFill>
          <a:blip r:embed="rId4">
            <a:extLst/>
          </a:blip>
          <a:srcRect t="31617" b="31617"/>
          <a:stretch>
            <a:fillRect/>
          </a:stretch>
        </p:blipFill>
        <p:spPr>
          <a:xfrm>
            <a:off x="93226" y="6467233"/>
            <a:ext cx="1870380" cy="399642"/>
          </a:xfrm>
          <a:prstGeom prst="rect">
            <a:avLst/>
          </a:prstGeom>
          <a:ln w="12700">
            <a:miter lim="400000"/>
          </a:ln>
        </p:spPr>
      </p:pic>
      <p:pic>
        <p:nvPicPr>
          <p:cNvPr id="8" name="Imagen 7"/>
          <p:cNvPicPr>
            <a:picLocks noChangeAspect="1"/>
          </p:cNvPicPr>
          <p:nvPr/>
        </p:nvPicPr>
        <p:blipFill>
          <a:blip r:embed="rId5"/>
          <a:stretch>
            <a:fillRect/>
          </a:stretch>
        </p:blipFill>
        <p:spPr>
          <a:xfrm>
            <a:off x="329200" y="1298177"/>
            <a:ext cx="8537074" cy="4203289"/>
          </a:xfrm>
          <a:prstGeom prst="rect">
            <a:avLst/>
          </a:prstGeom>
        </p:spPr>
      </p:pic>
      <p:sp>
        <p:nvSpPr>
          <p:cNvPr id="10" name="Rectángulo 9"/>
          <p:cNvSpPr/>
          <p:nvPr/>
        </p:nvSpPr>
        <p:spPr>
          <a:xfrm>
            <a:off x="9163664" y="1531525"/>
            <a:ext cx="3190568" cy="3693319"/>
          </a:xfrm>
          <a:prstGeom prst="rect">
            <a:avLst/>
          </a:prstGeom>
        </p:spPr>
        <p:txBody>
          <a:bodyPr wrap="square">
            <a:spAutoFit/>
          </a:bodyPr>
          <a:lstStyle/>
          <a:p>
            <a:r>
              <a:rPr lang="es-MX" dirty="0" smtClean="0">
                <a:ea typeface="Calibri" panose="020F0502020204030204" pitchFamily="34" charset="0"/>
                <a:cs typeface="Times New Roman" panose="02020603050405020304" pitchFamily="18" charset="0"/>
              </a:rPr>
              <a:t>Integración de la </a:t>
            </a:r>
            <a:r>
              <a:rPr lang="es-MX" dirty="0">
                <a:ea typeface="Calibri" panose="020F0502020204030204" pitchFamily="34" charset="0"/>
                <a:cs typeface="Times New Roman" panose="02020603050405020304" pitchFamily="18" charset="0"/>
              </a:rPr>
              <a:t>matriz de parámetros de </a:t>
            </a:r>
            <a:r>
              <a:rPr lang="es-MX" dirty="0" smtClean="0">
                <a:ea typeface="Calibri" panose="020F0502020204030204" pitchFamily="34" charset="0"/>
                <a:cs typeface="Times New Roman" panose="02020603050405020304" pitchFamily="18" charset="0"/>
              </a:rPr>
              <a:t>oportunidad</a:t>
            </a:r>
            <a:br>
              <a:rPr lang="es-MX" dirty="0" smtClean="0">
                <a:ea typeface="Calibri" panose="020F0502020204030204" pitchFamily="34" charset="0"/>
                <a:cs typeface="Times New Roman" panose="02020603050405020304" pitchFamily="18" charset="0"/>
              </a:rPr>
            </a:br>
            <a:r>
              <a:rPr lang="es-MX" dirty="0" smtClean="0">
                <a:ea typeface="Calibri" panose="020F0502020204030204" pitchFamily="34" charset="0"/>
                <a:cs typeface="Times New Roman" panose="02020603050405020304" pitchFamily="18" charset="0"/>
              </a:rPr>
              <a:t> (137 productos):</a:t>
            </a:r>
          </a:p>
          <a:p>
            <a:pPr marL="285750" indent="-285750">
              <a:buFont typeface="Arial" panose="020B0604020202020204" pitchFamily="34" charset="0"/>
              <a:buChar char="•"/>
            </a:pPr>
            <a:endParaRPr lang="es-MX" dirty="0" smtClean="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s-MX" dirty="0" smtClean="0">
                <a:ea typeface="Calibri" panose="020F0502020204030204" pitchFamily="34" charset="0"/>
                <a:cs typeface="Times New Roman" panose="02020603050405020304" pitchFamily="18" charset="0"/>
              </a:rPr>
              <a:t>60</a:t>
            </a:r>
            <a:r>
              <a:rPr lang="es-MX" dirty="0">
                <a:ea typeface="Calibri" panose="020F0502020204030204" pitchFamily="34" charset="0"/>
                <a:cs typeface="Times New Roman" panose="02020603050405020304" pitchFamily="18" charset="0"/>
              </a:rPr>
              <a:t>% cuenta con un parámetro de oportunidad externo </a:t>
            </a:r>
            <a:endParaRPr lang="es-MX" dirty="0" smtClean="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endParaRPr lang="es-MX" dirty="0" smtClean="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s-MX" dirty="0" smtClean="0">
                <a:ea typeface="Calibri" panose="020F0502020204030204" pitchFamily="34" charset="0"/>
                <a:cs typeface="Times New Roman" panose="02020603050405020304" pitchFamily="18" charset="0"/>
              </a:rPr>
              <a:t>31</a:t>
            </a:r>
            <a:r>
              <a:rPr lang="es-MX" dirty="0">
                <a:ea typeface="Calibri" panose="020F0502020204030204" pitchFamily="34" charset="0"/>
                <a:cs typeface="Times New Roman" panose="02020603050405020304" pitchFamily="18" charset="0"/>
              </a:rPr>
              <a:t>% con una propuesta </a:t>
            </a:r>
            <a:r>
              <a:rPr lang="es-MX" dirty="0" smtClean="0">
                <a:ea typeface="Calibri" panose="020F0502020204030204" pitchFamily="34" charset="0"/>
                <a:cs typeface="Times New Roman" panose="02020603050405020304" pitchFamily="18" charset="0"/>
              </a:rPr>
              <a:t>interna</a:t>
            </a:r>
          </a:p>
          <a:p>
            <a:pPr marL="285750" indent="-285750">
              <a:buFont typeface="Arial" panose="020B0604020202020204" pitchFamily="34" charset="0"/>
              <a:buChar char="•"/>
            </a:pPr>
            <a:endParaRPr lang="es-MX" dirty="0" smtClean="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s-MX" dirty="0" smtClean="0">
                <a:ea typeface="Calibri" panose="020F0502020204030204" pitchFamily="34" charset="0"/>
                <a:cs typeface="Times New Roman" panose="02020603050405020304" pitchFamily="18" charset="0"/>
              </a:rPr>
              <a:t>9</a:t>
            </a:r>
            <a:r>
              <a:rPr lang="es-MX" dirty="0">
                <a:ea typeface="Calibri" panose="020F0502020204030204" pitchFamily="34" charset="0"/>
                <a:cs typeface="Times New Roman" panose="02020603050405020304" pitchFamily="18" charset="0"/>
              </a:rPr>
              <a:t>% </a:t>
            </a:r>
            <a:r>
              <a:rPr lang="es-MX" dirty="0" smtClean="0">
                <a:ea typeface="Calibri" panose="020F0502020204030204" pitchFamily="34" charset="0"/>
                <a:cs typeface="Times New Roman" panose="02020603050405020304" pitchFamily="18" charset="0"/>
              </a:rPr>
              <a:t> </a:t>
            </a:r>
            <a:r>
              <a:rPr lang="es-MX" dirty="0">
                <a:ea typeface="Calibri" panose="020F0502020204030204" pitchFamily="34" charset="0"/>
                <a:cs typeface="Times New Roman" panose="02020603050405020304" pitchFamily="18" charset="0"/>
              </a:rPr>
              <a:t>no </a:t>
            </a:r>
            <a:r>
              <a:rPr lang="es-MX" dirty="0" smtClean="0">
                <a:ea typeface="Calibri" panose="020F0502020204030204" pitchFamily="34" charset="0"/>
                <a:cs typeface="Times New Roman" panose="02020603050405020304" pitchFamily="18" charset="0"/>
              </a:rPr>
              <a:t>tiene parámetro </a:t>
            </a:r>
            <a:r>
              <a:rPr lang="es-MX" dirty="0">
                <a:ea typeface="Calibri" panose="020F0502020204030204" pitchFamily="34" charset="0"/>
                <a:cs typeface="Times New Roman" panose="02020603050405020304" pitchFamily="18" charset="0"/>
              </a:rPr>
              <a:t>de oportunidad </a:t>
            </a:r>
            <a:r>
              <a:rPr lang="es-MX" dirty="0" smtClean="0">
                <a:ea typeface="Calibri" panose="020F0502020204030204" pitchFamily="34" charset="0"/>
                <a:cs typeface="Times New Roman" panose="02020603050405020304" pitchFamily="18" charset="0"/>
              </a:rPr>
              <a:t>identificado</a:t>
            </a:r>
            <a:endParaRPr lang="en-US" dirty="0"/>
          </a:p>
        </p:txBody>
      </p:sp>
      <p:graphicFrame>
        <p:nvGraphicFramePr>
          <p:cNvPr id="11" name="Tabla 10"/>
          <p:cNvGraphicFramePr>
            <a:graphicFrameLocks noGrp="1"/>
          </p:cNvGraphicFramePr>
          <p:nvPr>
            <p:extLst>
              <p:ext uri="{D42A27DB-BD31-4B8C-83A1-F6EECF244321}">
                <p14:modId xmlns:p14="http://schemas.microsoft.com/office/powerpoint/2010/main" val="3107891523"/>
              </p:ext>
            </p:extLst>
          </p:nvPr>
        </p:nvGraphicFramePr>
        <p:xfrm>
          <a:off x="1420581" y="5651340"/>
          <a:ext cx="6636773" cy="675163"/>
        </p:xfrm>
        <a:graphic>
          <a:graphicData uri="http://schemas.openxmlformats.org/drawingml/2006/table">
            <a:tbl>
              <a:tblPr firstRow="1" firstCol="1" bandRow="1">
                <a:tableStyleId>{5C22544A-7EE6-4342-B048-85BDC9FD1C3A}</a:tableStyleId>
              </a:tblPr>
              <a:tblGrid>
                <a:gridCol w="5867600">
                  <a:extLst>
                    <a:ext uri="{9D8B030D-6E8A-4147-A177-3AD203B41FA5}">
                      <a16:colId xmlns:a16="http://schemas.microsoft.com/office/drawing/2014/main" val="1663673152"/>
                    </a:ext>
                  </a:extLst>
                </a:gridCol>
                <a:gridCol w="769173">
                  <a:extLst>
                    <a:ext uri="{9D8B030D-6E8A-4147-A177-3AD203B41FA5}">
                      <a16:colId xmlns:a16="http://schemas.microsoft.com/office/drawing/2014/main" val="2656442342"/>
                    </a:ext>
                  </a:extLst>
                </a:gridCol>
              </a:tblGrid>
              <a:tr h="675163">
                <a:tc>
                  <a:txBody>
                    <a:bodyPr/>
                    <a:lstStyle/>
                    <a:p>
                      <a:pPr marL="50800" marR="32385" algn="just">
                        <a:lnSpc>
                          <a:spcPct val="115000"/>
                        </a:lnSpc>
                        <a:spcAft>
                          <a:spcPts val="0"/>
                        </a:spcAft>
                      </a:pPr>
                      <a:r>
                        <a:rPr lang="es-MX" sz="1600" dirty="0">
                          <a:effectLst/>
                        </a:rPr>
                        <a:t>Porcentaje de productos de información realizados en 2018 que cumplen con el parámetro de oportunidad definido.</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7A0000"/>
                    </a:solidFill>
                  </a:tcPr>
                </a:tc>
                <a:tc>
                  <a:txBody>
                    <a:bodyPr/>
                    <a:lstStyle/>
                    <a:p>
                      <a:pPr algn="ctr">
                        <a:lnSpc>
                          <a:spcPct val="107000"/>
                        </a:lnSpc>
                        <a:spcAft>
                          <a:spcPts val="600"/>
                        </a:spcAft>
                      </a:pPr>
                      <a:r>
                        <a:rPr lang="es-MX" sz="1600" dirty="0">
                          <a:effectLst/>
                        </a:rPr>
                        <a:t>75%</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7A0000"/>
                    </a:solidFill>
                  </a:tcPr>
                </a:tc>
                <a:extLst>
                  <a:ext uri="{0D108BD9-81ED-4DB2-BD59-A6C34878D82A}">
                    <a16:rowId xmlns:a16="http://schemas.microsoft.com/office/drawing/2014/main" val="2720411466"/>
                  </a:ext>
                </a:extLst>
              </a:tr>
            </a:tbl>
          </a:graphicData>
        </a:graphic>
      </p:graphicFrame>
      <p:sp>
        <p:nvSpPr>
          <p:cNvPr id="12" name="Rectángulo 11"/>
          <p:cNvSpPr/>
          <p:nvPr/>
        </p:nvSpPr>
        <p:spPr>
          <a:xfrm>
            <a:off x="624167" y="440417"/>
            <a:ext cx="7433187" cy="707886"/>
          </a:xfrm>
          <a:prstGeom prst="rect">
            <a:avLst/>
          </a:prstGeom>
        </p:spPr>
        <p:txBody>
          <a:bodyPr wrap="square">
            <a:spAutoFit/>
          </a:bodyPr>
          <a:lstStyle/>
          <a:p>
            <a:pPr algn="ctr"/>
            <a:r>
              <a:rPr lang="es-MX" sz="2000" b="1" dirty="0">
                <a:ea typeface="Calibri" panose="020F0502020204030204" pitchFamily="34" charset="0"/>
                <a:cs typeface="Calibri Light" panose="020F0302020204030204" pitchFamily="34" charset="0"/>
              </a:rPr>
              <a:t>Resultados del cálculo del Indicador de Oportunidad </a:t>
            </a:r>
            <a:r>
              <a:rPr lang="es-MX" sz="2000" b="1" dirty="0" smtClean="0">
                <a:ea typeface="Calibri" panose="020F0502020204030204" pitchFamily="34" charset="0"/>
                <a:cs typeface="Calibri Light" panose="020F0302020204030204" pitchFamily="34" charset="0"/>
              </a:rPr>
              <a:t>y el </a:t>
            </a:r>
            <a:r>
              <a:rPr lang="es-MX" sz="2000" b="1" dirty="0">
                <a:ea typeface="Calibri" panose="020F0502020204030204" pitchFamily="34" charset="0"/>
                <a:cs typeface="Calibri Light" panose="020F0302020204030204" pitchFamily="34" charset="0"/>
              </a:rPr>
              <a:t>Indicador Institucional de Oportunidad para 2018</a:t>
            </a:r>
            <a:endParaRPr lang="en-US" sz="2000" b="1" dirty="0"/>
          </a:p>
        </p:txBody>
      </p:sp>
    </p:spTree>
    <p:extLst>
      <p:ext uri="{BB962C8B-B14F-4D97-AF65-F5344CB8AC3E}">
        <p14:creationId xmlns:p14="http://schemas.microsoft.com/office/powerpoint/2010/main" val="13969934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INEGI2018-Plantilla_Pleca_superior.png" descr="INEGI2018-Plantilla_Pleca_superior.png"/>
          <p:cNvPicPr>
            <a:picLocks noChangeAspect="1"/>
          </p:cNvPicPr>
          <p:nvPr/>
        </p:nvPicPr>
        <p:blipFill>
          <a:blip r:embed="rId2">
            <a:extLst/>
          </a:blip>
          <a:stretch>
            <a:fillRect/>
          </a:stretch>
        </p:blipFill>
        <p:spPr>
          <a:xfrm>
            <a:off x="0" y="-38213"/>
            <a:ext cx="12192000" cy="400941"/>
          </a:xfrm>
          <a:prstGeom prst="rect">
            <a:avLst/>
          </a:prstGeom>
          <a:ln w="12700">
            <a:miter lim="400000"/>
          </a:ln>
        </p:spPr>
      </p:pic>
      <p:sp>
        <p:nvSpPr>
          <p:cNvPr id="3" name="CuadroTexto 2"/>
          <p:cNvSpPr txBox="1"/>
          <p:nvPr/>
        </p:nvSpPr>
        <p:spPr>
          <a:xfrm>
            <a:off x="221226" y="-69794"/>
            <a:ext cx="6046839" cy="461665"/>
          </a:xfrm>
          <a:prstGeom prst="rect">
            <a:avLst/>
          </a:prstGeom>
          <a:noFill/>
        </p:spPr>
        <p:txBody>
          <a:bodyPr wrap="square" rtlCol="0">
            <a:spAutoFit/>
          </a:bodyPr>
          <a:lstStyle/>
          <a:p>
            <a:r>
              <a:rPr lang="es-MX" sz="2400" b="1" dirty="0" smtClean="0">
                <a:solidFill>
                  <a:schemeClr val="bg1"/>
                </a:solidFill>
              </a:rPr>
              <a:t>PRECISIÓN Y CONFIABILIDAD EN ENCUESTAS</a:t>
            </a:r>
            <a:endParaRPr lang="en-US" sz="2400" b="1" dirty="0">
              <a:solidFill>
                <a:schemeClr val="bg1"/>
              </a:solidFill>
            </a:endParaRPr>
          </a:p>
        </p:txBody>
      </p:sp>
      <p:pic>
        <p:nvPicPr>
          <p:cNvPr id="4" name="Imagen 3"/>
          <p:cNvPicPr>
            <a:picLocks noChangeAspect="1"/>
          </p:cNvPicPr>
          <p:nvPr/>
        </p:nvPicPr>
        <p:blipFill>
          <a:blip r:embed="rId3"/>
          <a:stretch>
            <a:fillRect/>
          </a:stretch>
        </p:blipFill>
        <p:spPr>
          <a:xfrm>
            <a:off x="-21705" y="6410873"/>
            <a:ext cx="12213706" cy="512362"/>
          </a:xfrm>
          <a:prstGeom prst="rect">
            <a:avLst/>
          </a:prstGeom>
        </p:spPr>
      </p:pic>
      <p:pic>
        <p:nvPicPr>
          <p:cNvPr id="55" name="INEGI2018-Plantilla_Logo_INEGI.png" descr="INEGI2018-Plantilla_Logo_INEGI.png"/>
          <p:cNvPicPr>
            <a:picLocks noChangeAspect="1"/>
          </p:cNvPicPr>
          <p:nvPr/>
        </p:nvPicPr>
        <p:blipFill>
          <a:blip r:embed="rId4">
            <a:extLst/>
          </a:blip>
          <a:srcRect t="31617" b="31617"/>
          <a:stretch>
            <a:fillRect/>
          </a:stretch>
        </p:blipFill>
        <p:spPr>
          <a:xfrm>
            <a:off x="93226" y="6467233"/>
            <a:ext cx="1870380" cy="399642"/>
          </a:xfrm>
          <a:prstGeom prst="rect">
            <a:avLst/>
          </a:prstGeom>
          <a:ln w="12700">
            <a:miter lim="400000"/>
          </a:ln>
        </p:spPr>
      </p:pic>
      <p:graphicFrame>
        <p:nvGraphicFramePr>
          <p:cNvPr id="2" name="Tabla 1"/>
          <p:cNvGraphicFramePr>
            <a:graphicFrameLocks noGrp="1"/>
          </p:cNvGraphicFramePr>
          <p:nvPr/>
        </p:nvGraphicFramePr>
        <p:xfrm>
          <a:off x="792407" y="1152234"/>
          <a:ext cx="10873567" cy="2410340"/>
        </p:xfrm>
        <a:graphic>
          <a:graphicData uri="http://schemas.openxmlformats.org/drawingml/2006/table">
            <a:tbl>
              <a:tblPr firstRow="1" firstCol="1" bandRow="1">
                <a:tableStyleId>{5C22544A-7EE6-4342-B048-85BDC9FD1C3A}</a:tableStyleId>
              </a:tblPr>
              <a:tblGrid>
                <a:gridCol w="1905625">
                  <a:extLst>
                    <a:ext uri="{9D8B030D-6E8A-4147-A177-3AD203B41FA5}">
                      <a16:colId xmlns:a16="http://schemas.microsoft.com/office/drawing/2014/main" val="645758730"/>
                    </a:ext>
                  </a:extLst>
                </a:gridCol>
                <a:gridCol w="3026218">
                  <a:extLst>
                    <a:ext uri="{9D8B030D-6E8A-4147-A177-3AD203B41FA5}">
                      <a16:colId xmlns:a16="http://schemas.microsoft.com/office/drawing/2014/main" val="3227144274"/>
                    </a:ext>
                  </a:extLst>
                </a:gridCol>
                <a:gridCol w="2031887">
                  <a:extLst>
                    <a:ext uri="{9D8B030D-6E8A-4147-A177-3AD203B41FA5}">
                      <a16:colId xmlns:a16="http://schemas.microsoft.com/office/drawing/2014/main" val="170590646"/>
                    </a:ext>
                  </a:extLst>
                </a:gridCol>
                <a:gridCol w="2022044">
                  <a:extLst>
                    <a:ext uri="{9D8B030D-6E8A-4147-A177-3AD203B41FA5}">
                      <a16:colId xmlns:a16="http://schemas.microsoft.com/office/drawing/2014/main" val="1891505270"/>
                    </a:ext>
                  </a:extLst>
                </a:gridCol>
                <a:gridCol w="1887793">
                  <a:extLst>
                    <a:ext uri="{9D8B030D-6E8A-4147-A177-3AD203B41FA5}">
                      <a16:colId xmlns:a16="http://schemas.microsoft.com/office/drawing/2014/main" val="3993039304"/>
                    </a:ext>
                  </a:extLst>
                </a:gridCol>
              </a:tblGrid>
              <a:tr h="942037">
                <a:tc>
                  <a:txBody>
                    <a:bodyPr/>
                    <a:lstStyle/>
                    <a:p>
                      <a:pPr algn="ctr">
                        <a:lnSpc>
                          <a:spcPct val="107000"/>
                        </a:lnSpc>
                        <a:spcAft>
                          <a:spcPts val="0"/>
                        </a:spcAft>
                      </a:pPr>
                      <a:r>
                        <a:rPr lang="es-MX" sz="1600" dirty="0">
                          <a:effectLst/>
                        </a:rPr>
                        <a:t>Unidad Administrativa</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8E0000"/>
                    </a:solidFill>
                  </a:tcPr>
                </a:tc>
                <a:tc>
                  <a:txBody>
                    <a:bodyPr/>
                    <a:lstStyle/>
                    <a:p>
                      <a:pPr algn="ctr">
                        <a:lnSpc>
                          <a:spcPct val="107000"/>
                        </a:lnSpc>
                        <a:spcAft>
                          <a:spcPts val="0"/>
                        </a:spcAft>
                      </a:pPr>
                      <a:r>
                        <a:rPr lang="es-MX" sz="1600" dirty="0">
                          <a:effectLst/>
                        </a:rPr>
                        <a:t>Ciclos de programa con muestreo que publicaron resultados entre abril y diciembre de 2018</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8E0000"/>
                    </a:solidFill>
                  </a:tcPr>
                </a:tc>
                <a:tc>
                  <a:txBody>
                    <a:bodyPr/>
                    <a:lstStyle/>
                    <a:p>
                      <a:pPr algn="ctr">
                        <a:lnSpc>
                          <a:spcPct val="107000"/>
                        </a:lnSpc>
                        <a:spcAft>
                          <a:spcPts val="0"/>
                        </a:spcAft>
                      </a:pPr>
                      <a:r>
                        <a:rPr lang="es-MX" sz="1600" dirty="0">
                          <a:effectLst/>
                        </a:rPr>
                        <a:t>Ciclos de programa con Indicadores de Uso Externo </a:t>
                      </a:r>
                      <a:r>
                        <a:rPr lang="es-MX" sz="1600" baseline="30000" dirty="0">
                          <a:effectLst/>
                        </a:rPr>
                        <a:t>a/</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8E0000"/>
                    </a:solidFill>
                  </a:tcPr>
                </a:tc>
                <a:tc>
                  <a:txBody>
                    <a:bodyPr/>
                    <a:lstStyle/>
                    <a:p>
                      <a:pPr algn="ctr">
                        <a:lnSpc>
                          <a:spcPct val="107000"/>
                        </a:lnSpc>
                        <a:spcAft>
                          <a:spcPts val="0"/>
                        </a:spcAft>
                      </a:pPr>
                      <a:r>
                        <a:rPr lang="es-MX" sz="1600" dirty="0">
                          <a:effectLst/>
                        </a:rPr>
                        <a:t>Ciclos de programa con Indicadores de Uso Interno Fase I </a:t>
                      </a:r>
                      <a:r>
                        <a:rPr lang="es-MX" sz="1600" baseline="30000" dirty="0">
                          <a:effectLst/>
                        </a:rPr>
                        <a:t>a/</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8E0000"/>
                    </a:solidFill>
                  </a:tcPr>
                </a:tc>
                <a:tc>
                  <a:txBody>
                    <a:bodyPr/>
                    <a:lstStyle/>
                    <a:p>
                      <a:pPr algn="ctr">
                        <a:lnSpc>
                          <a:spcPct val="107000"/>
                        </a:lnSpc>
                        <a:spcAft>
                          <a:spcPts val="0"/>
                        </a:spcAft>
                      </a:pPr>
                      <a:r>
                        <a:rPr lang="es-MX" sz="1600" dirty="0">
                          <a:effectLst/>
                        </a:rPr>
                        <a:t>Ciclos de programa con Indicadores de Uso Interno Fase II </a:t>
                      </a:r>
                      <a:r>
                        <a:rPr lang="es-MX" sz="1600" baseline="30000" dirty="0" err="1">
                          <a:effectLst/>
                        </a:rPr>
                        <a:t>b/</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8E0000"/>
                    </a:solidFill>
                  </a:tcPr>
                </a:tc>
                <a:extLst>
                  <a:ext uri="{0D108BD9-81ED-4DB2-BD59-A6C34878D82A}">
                    <a16:rowId xmlns:a16="http://schemas.microsoft.com/office/drawing/2014/main" val="187455287"/>
                  </a:ext>
                </a:extLst>
              </a:tr>
              <a:tr h="267567">
                <a:tc>
                  <a:txBody>
                    <a:bodyPr/>
                    <a:lstStyle/>
                    <a:p>
                      <a:pPr>
                        <a:lnSpc>
                          <a:spcPct val="107000"/>
                        </a:lnSpc>
                        <a:spcAft>
                          <a:spcPts val="0"/>
                        </a:spcAft>
                      </a:pPr>
                      <a:r>
                        <a:rPr lang="es-MX" sz="1600" b="0" dirty="0">
                          <a:solidFill>
                            <a:schemeClr val="tx1"/>
                          </a:solidFill>
                          <a:effectLst/>
                        </a:rPr>
                        <a:t>DGEE</a:t>
                      </a:r>
                      <a:endParaRPr lang="en-US" sz="1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2">
                        <a:lumMod val="90000"/>
                      </a:schemeClr>
                    </a:solidFill>
                  </a:tcPr>
                </a:tc>
                <a:tc>
                  <a:txBody>
                    <a:bodyPr/>
                    <a:lstStyle/>
                    <a:p>
                      <a:pPr algn="ctr">
                        <a:lnSpc>
                          <a:spcPct val="107000"/>
                        </a:lnSpc>
                        <a:spcAft>
                          <a:spcPts val="0"/>
                        </a:spcAft>
                      </a:pPr>
                      <a:r>
                        <a:rPr lang="es-MX" sz="1600" b="0" dirty="0">
                          <a:solidFill>
                            <a:schemeClr val="tx1"/>
                          </a:solidFill>
                          <a:effectLst/>
                        </a:rPr>
                        <a:t>51</a:t>
                      </a:r>
                      <a:endParaRPr lang="en-US" sz="1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2">
                        <a:lumMod val="90000"/>
                      </a:schemeClr>
                    </a:solidFill>
                  </a:tcPr>
                </a:tc>
                <a:tc>
                  <a:txBody>
                    <a:bodyPr/>
                    <a:lstStyle/>
                    <a:p>
                      <a:pPr algn="ctr">
                        <a:lnSpc>
                          <a:spcPct val="107000"/>
                        </a:lnSpc>
                        <a:spcAft>
                          <a:spcPts val="0"/>
                        </a:spcAft>
                      </a:pPr>
                      <a:r>
                        <a:rPr lang="es-MX" sz="1600" b="0" dirty="0">
                          <a:solidFill>
                            <a:schemeClr val="tx1"/>
                          </a:solidFill>
                          <a:effectLst/>
                        </a:rPr>
                        <a:t>41 (80 %)</a:t>
                      </a:r>
                      <a:endParaRPr lang="en-US" sz="1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2">
                        <a:lumMod val="90000"/>
                      </a:schemeClr>
                    </a:solidFill>
                  </a:tcPr>
                </a:tc>
                <a:tc>
                  <a:txBody>
                    <a:bodyPr/>
                    <a:lstStyle/>
                    <a:p>
                      <a:pPr algn="ctr">
                        <a:lnSpc>
                          <a:spcPct val="107000"/>
                        </a:lnSpc>
                        <a:spcAft>
                          <a:spcPts val="0"/>
                        </a:spcAft>
                      </a:pPr>
                      <a:r>
                        <a:rPr lang="es-MX" sz="1600" b="0" dirty="0">
                          <a:solidFill>
                            <a:schemeClr val="tx1"/>
                          </a:solidFill>
                          <a:effectLst/>
                        </a:rPr>
                        <a:t>0</a:t>
                      </a:r>
                      <a:endParaRPr lang="en-US" sz="1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2">
                        <a:lumMod val="90000"/>
                      </a:schemeClr>
                    </a:solidFill>
                  </a:tcPr>
                </a:tc>
                <a:tc>
                  <a:txBody>
                    <a:bodyPr/>
                    <a:lstStyle/>
                    <a:p>
                      <a:pPr algn="ctr">
                        <a:lnSpc>
                          <a:spcPct val="107000"/>
                        </a:lnSpc>
                        <a:spcAft>
                          <a:spcPts val="0"/>
                        </a:spcAft>
                      </a:pPr>
                      <a:r>
                        <a:rPr lang="es-MX" sz="1600" b="0" dirty="0">
                          <a:solidFill>
                            <a:schemeClr val="tx1"/>
                          </a:solidFill>
                          <a:effectLst/>
                        </a:rPr>
                        <a:t>0</a:t>
                      </a:r>
                      <a:endParaRPr lang="en-US" sz="1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2">
                        <a:lumMod val="90000"/>
                      </a:schemeClr>
                    </a:solidFill>
                  </a:tcPr>
                </a:tc>
                <a:extLst>
                  <a:ext uri="{0D108BD9-81ED-4DB2-BD59-A6C34878D82A}">
                    <a16:rowId xmlns:a16="http://schemas.microsoft.com/office/drawing/2014/main" val="1243169133"/>
                  </a:ext>
                </a:extLst>
              </a:tr>
              <a:tr h="305159">
                <a:tc>
                  <a:txBody>
                    <a:bodyPr/>
                    <a:lstStyle/>
                    <a:p>
                      <a:pPr>
                        <a:lnSpc>
                          <a:spcPct val="107000"/>
                        </a:lnSpc>
                        <a:spcAft>
                          <a:spcPts val="0"/>
                        </a:spcAft>
                      </a:pPr>
                      <a:r>
                        <a:rPr lang="es-MX" sz="1600" b="0" dirty="0">
                          <a:solidFill>
                            <a:schemeClr val="tx1"/>
                          </a:solidFill>
                          <a:effectLst/>
                        </a:rPr>
                        <a:t>DGES</a:t>
                      </a:r>
                      <a:endParaRPr lang="en-US" sz="1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noFill/>
                  </a:tcPr>
                </a:tc>
                <a:tc>
                  <a:txBody>
                    <a:bodyPr/>
                    <a:lstStyle/>
                    <a:p>
                      <a:pPr algn="ctr">
                        <a:lnSpc>
                          <a:spcPct val="107000"/>
                        </a:lnSpc>
                        <a:spcAft>
                          <a:spcPts val="0"/>
                        </a:spcAft>
                      </a:pPr>
                      <a:r>
                        <a:rPr lang="es-MX" sz="1600" b="0" dirty="0">
                          <a:solidFill>
                            <a:schemeClr val="tx1"/>
                          </a:solidFill>
                          <a:effectLst/>
                        </a:rPr>
                        <a:t>16</a:t>
                      </a:r>
                      <a:endParaRPr lang="en-US" sz="1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noFill/>
                  </a:tcPr>
                </a:tc>
                <a:tc>
                  <a:txBody>
                    <a:bodyPr/>
                    <a:lstStyle/>
                    <a:p>
                      <a:pPr algn="ctr">
                        <a:lnSpc>
                          <a:spcPct val="107000"/>
                        </a:lnSpc>
                        <a:spcAft>
                          <a:spcPts val="0"/>
                        </a:spcAft>
                      </a:pPr>
                      <a:r>
                        <a:rPr lang="es-MX" sz="1600" b="0" dirty="0">
                          <a:solidFill>
                            <a:schemeClr val="tx1"/>
                          </a:solidFill>
                          <a:effectLst/>
                        </a:rPr>
                        <a:t>10 (62 %)</a:t>
                      </a:r>
                      <a:endParaRPr lang="en-US" sz="1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noFill/>
                  </a:tcPr>
                </a:tc>
                <a:tc>
                  <a:txBody>
                    <a:bodyPr/>
                    <a:lstStyle/>
                    <a:p>
                      <a:pPr algn="ctr">
                        <a:lnSpc>
                          <a:spcPct val="107000"/>
                        </a:lnSpc>
                        <a:spcAft>
                          <a:spcPts val="0"/>
                        </a:spcAft>
                      </a:pPr>
                      <a:r>
                        <a:rPr lang="es-MX" sz="1600" b="0" dirty="0">
                          <a:solidFill>
                            <a:schemeClr val="tx1"/>
                          </a:solidFill>
                          <a:effectLst/>
                        </a:rPr>
                        <a:t>10</a:t>
                      </a:r>
                      <a:endParaRPr lang="en-US" sz="1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noFill/>
                  </a:tcPr>
                </a:tc>
                <a:tc>
                  <a:txBody>
                    <a:bodyPr/>
                    <a:lstStyle/>
                    <a:p>
                      <a:pPr algn="ctr">
                        <a:lnSpc>
                          <a:spcPct val="107000"/>
                        </a:lnSpc>
                        <a:spcAft>
                          <a:spcPts val="0"/>
                        </a:spcAft>
                      </a:pPr>
                      <a:r>
                        <a:rPr lang="es-MX" sz="1600" b="0" dirty="0">
                          <a:solidFill>
                            <a:schemeClr val="tx1"/>
                          </a:solidFill>
                          <a:effectLst/>
                        </a:rPr>
                        <a:t>0</a:t>
                      </a:r>
                      <a:endParaRPr lang="en-US" sz="1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noFill/>
                  </a:tcPr>
                </a:tc>
                <a:extLst>
                  <a:ext uri="{0D108BD9-81ED-4DB2-BD59-A6C34878D82A}">
                    <a16:rowId xmlns:a16="http://schemas.microsoft.com/office/drawing/2014/main" val="3215082555"/>
                  </a:ext>
                </a:extLst>
              </a:tr>
              <a:tr h="294103">
                <a:tc>
                  <a:txBody>
                    <a:bodyPr/>
                    <a:lstStyle/>
                    <a:p>
                      <a:pPr>
                        <a:lnSpc>
                          <a:spcPct val="107000"/>
                        </a:lnSpc>
                        <a:spcAft>
                          <a:spcPts val="0"/>
                        </a:spcAft>
                      </a:pPr>
                      <a:r>
                        <a:rPr lang="es-MX" sz="1600" b="0">
                          <a:solidFill>
                            <a:schemeClr val="tx1"/>
                          </a:solidFill>
                          <a:effectLst/>
                        </a:rPr>
                        <a:t>DGEGSPJ</a:t>
                      </a:r>
                      <a:endParaRPr lang="en-US" sz="16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2">
                        <a:lumMod val="90000"/>
                      </a:schemeClr>
                    </a:solidFill>
                  </a:tcPr>
                </a:tc>
                <a:tc>
                  <a:txBody>
                    <a:bodyPr/>
                    <a:lstStyle/>
                    <a:p>
                      <a:pPr algn="ctr">
                        <a:lnSpc>
                          <a:spcPct val="107000"/>
                        </a:lnSpc>
                        <a:spcAft>
                          <a:spcPts val="0"/>
                        </a:spcAft>
                      </a:pPr>
                      <a:r>
                        <a:rPr lang="es-MX" sz="1600" b="0">
                          <a:solidFill>
                            <a:schemeClr val="tx1"/>
                          </a:solidFill>
                          <a:effectLst/>
                        </a:rPr>
                        <a:t>5</a:t>
                      </a:r>
                      <a:endParaRPr lang="en-US" sz="16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2">
                        <a:lumMod val="90000"/>
                      </a:schemeClr>
                    </a:solidFill>
                  </a:tcPr>
                </a:tc>
                <a:tc>
                  <a:txBody>
                    <a:bodyPr/>
                    <a:lstStyle/>
                    <a:p>
                      <a:pPr algn="ctr">
                        <a:lnSpc>
                          <a:spcPct val="107000"/>
                        </a:lnSpc>
                        <a:spcAft>
                          <a:spcPts val="0"/>
                        </a:spcAft>
                      </a:pPr>
                      <a:r>
                        <a:rPr lang="es-MX" sz="1600" b="0" dirty="0">
                          <a:solidFill>
                            <a:schemeClr val="tx1"/>
                          </a:solidFill>
                          <a:effectLst/>
                        </a:rPr>
                        <a:t>5 (100 %)</a:t>
                      </a:r>
                      <a:endParaRPr lang="en-US" sz="1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2">
                        <a:lumMod val="90000"/>
                      </a:schemeClr>
                    </a:solidFill>
                  </a:tcPr>
                </a:tc>
                <a:tc>
                  <a:txBody>
                    <a:bodyPr/>
                    <a:lstStyle/>
                    <a:p>
                      <a:pPr algn="ctr">
                        <a:lnSpc>
                          <a:spcPct val="107000"/>
                        </a:lnSpc>
                        <a:spcAft>
                          <a:spcPts val="0"/>
                        </a:spcAft>
                      </a:pPr>
                      <a:r>
                        <a:rPr lang="es-MX" sz="1600" b="0" dirty="0">
                          <a:solidFill>
                            <a:schemeClr val="tx1"/>
                          </a:solidFill>
                          <a:effectLst/>
                        </a:rPr>
                        <a:t>4</a:t>
                      </a:r>
                      <a:endParaRPr lang="en-US" sz="1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2">
                        <a:lumMod val="90000"/>
                      </a:schemeClr>
                    </a:solidFill>
                  </a:tcPr>
                </a:tc>
                <a:tc>
                  <a:txBody>
                    <a:bodyPr/>
                    <a:lstStyle/>
                    <a:p>
                      <a:pPr algn="ctr">
                        <a:lnSpc>
                          <a:spcPct val="107000"/>
                        </a:lnSpc>
                        <a:spcAft>
                          <a:spcPts val="0"/>
                        </a:spcAft>
                      </a:pPr>
                      <a:r>
                        <a:rPr lang="es-MX" sz="1600" b="0" dirty="0">
                          <a:solidFill>
                            <a:schemeClr val="tx1"/>
                          </a:solidFill>
                          <a:effectLst/>
                        </a:rPr>
                        <a:t>4</a:t>
                      </a:r>
                      <a:endParaRPr lang="en-US" sz="1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2">
                        <a:lumMod val="90000"/>
                      </a:schemeClr>
                    </a:solidFill>
                  </a:tcPr>
                </a:tc>
                <a:extLst>
                  <a:ext uri="{0D108BD9-81ED-4DB2-BD59-A6C34878D82A}">
                    <a16:rowId xmlns:a16="http://schemas.microsoft.com/office/drawing/2014/main" val="1811793633"/>
                  </a:ext>
                </a:extLst>
              </a:tr>
              <a:tr h="298526">
                <a:tc>
                  <a:txBody>
                    <a:bodyPr/>
                    <a:lstStyle/>
                    <a:p>
                      <a:pPr>
                        <a:lnSpc>
                          <a:spcPct val="107000"/>
                        </a:lnSpc>
                        <a:spcAft>
                          <a:spcPts val="0"/>
                        </a:spcAft>
                      </a:pPr>
                      <a:r>
                        <a:rPr lang="es-MX" sz="1600" b="0" dirty="0" err="1">
                          <a:solidFill>
                            <a:schemeClr val="tx1"/>
                          </a:solidFill>
                          <a:effectLst/>
                        </a:rPr>
                        <a:t>DGGMA</a:t>
                      </a:r>
                      <a:r>
                        <a:rPr lang="es-MX" sz="1600" b="0" baseline="30000" dirty="0" err="1">
                          <a:solidFill>
                            <a:schemeClr val="tx1"/>
                          </a:solidFill>
                          <a:effectLst/>
                        </a:rPr>
                        <a:t>c</a:t>
                      </a:r>
                      <a:r>
                        <a:rPr lang="es-MX" sz="1600" b="0" baseline="30000" dirty="0">
                          <a:solidFill>
                            <a:schemeClr val="tx1"/>
                          </a:solidFill>
                          <a:effectLst/>
                        </a:rPr>
                        <a:t>/</a:t>
                      </a:r>
                      <a:endParaRPr lang="en-US" sz="1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noFill/>
                  </a:tcPr>
                </a:tc>
                <a:tc>
                  <a:txBody>
                    <a:bodyPr/>
                    <a:lstStyle/>
                    <a:p>
                      <a:pPr algn="ctr">
                        <a:lnSpc>
                          <a:spcPct val="107000"/>
                        </a:lnSpc>
                        <a:spcAft>
                          <a:spcPts val="0"/>
                        </a:spcAft>
                      </a:pPr>
                      <a:r>
                        <a:rPr lang="es-MX" sz="1600" b="0" dirty="0">
                          <a:solidFill>
                            <a:schemeClr val="tx1"/>
                          </a:solidFill>
                          <a:effectLst/>
                        </a:rPr>
                        <a:t>1</a:t>
                      </a:r>
                      <a:endParaRPr lang="en-US" sz="1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noFill/>
                  </a:tcPr>
                </a:tc>
                <a:tc>
                  <a:txBody>
                    <a:bodyPr/>
                    <a:lstStyle/>
                    <a:p>
                      <a:pPr algn="ctr">
                        <a:lnSpc>
                          <a:spcPct val="107000"/>
                        </a:lnSpc>
                        <a:spcAft>
                          <a:spcPts val="0"/>
                        </a:spcAft>
                      </a:pPr>
                      <a:r>
                        <a:rPr lang="es-MX" sz="1600" b="0" dirty="0">
                          <a:solidFill>
                            <a:schemeClr val="tx1"/>
                          </a:solidFill>
                          <a:effectLst/>
                        </a:rPr>
                        <a:t>1 (100 %)</a:t>
                      </a:r>
                      <a:endParaRPr lang="en-US" sz="1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noFill/>
                  </a:tcPr>
                </a:tc>
                <a:tc>
                  <a:txBody>
                    <a:bodyPr/>
                    <a:lstStyle/>
                    <a:p>
                      <a:pPr algn="ctr">
                        <a:lnSpc>
                          <a:spcPct val="107000"/>
                        </a:lnSpc>
                        <a:spcAft>
                          <a:spcPts val="0"/>
                        </a:spcAft>
                      </a:pPr>
                      <a:r>
                        <a:rPr lang="es-MX" sz="1600" b="0" dirty="0">
                          <a:solidFill>
                            <a:schemeClr val="tx1"/>
                          </a:solidFill>
                          <a:effectLst/>
                        </a:rPr>
                        <a:t>1</a:t>
                      </a:r>
                      <a:endParaRPr lang="en-US" sz="1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noFill/>
                  </a:tcPr>
                </a:tc>
                <a:tc>
                  <a:txBody>
                    <a:bodyPr/>
                    <a:lstStyle/>
                    <a:p>
                      <a:pPr algn="ctr">
                        <a:lnSpc>
                          <a:spcPct val="107000"/>
                        </a:lnSpc>
                        <a:spcAft>
                          <a:spcPts val="0"/>
                        </a:spcAft>
                      </a:pPr>
                      <a:r>
                        <a:rPr lang="es-MX" sz="1600" b="0" dirty="0">
                          <a:solidFill>
                            <a:schemeClr val="tx1"/>
                          </a:solidFill>
                          <a:effectLst/>
                        </a:rPr>
                        <a:t>-</a:t>
                      </a:r>
                      <a:endParaRPr lang="en-US" sz="1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noFill/>
                  </a:tcPr>
                </a:tc>
                <a:extLst>
                  <a:ext uri="{0D108BD9-81ED-4DB2-BD59-A6C34878D82A}">
                    <a16:rowId xmlns:a16="http://schemas.microsoft.com/office/drawing/2014/main" val="3051331307"/>
                  </a:ext>
                </a:extLst>
              </a:tr>
              <a:tr h="302948">
                <a:tc>
                  <a:txBody>
                    <a:bodyPr/>
                    <a:lstStyle/>
                    <a:p>
                      <a:pPr>
                        <a:lnSpc>
                          <a:spcPct val="107000"/>
                        </a:lnSpc>
                        <a:spcAft>
                          <a:spcPts val="0"/>
                        </a:spcAft>
                      </a:pPr>
                      <a:r>
                        <a:rPr lang="es-MX" sz="1600" b="0">
                          <a:solidFill>
                            <a:schemeClr val="tx1"/>
                          </a:solidFill>
                          <a:effectLst/>
                        </a:rPr>
                        <a:t>TOTAL</a:t>
                      </a:r>
                      <a:endParaRPr lang="en-US" sz="16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2">
                        <a:lumMod val="90000"/>
                      </a:schemeClr>
                    </a:solidFill>
                  </a:tcPr>
                </a:tc>
                <a:tc>
                  <a:txBody>
                    <a:bodyPr/>
                    <a:lstStyle/>
                    <a:p>
                      <a:pPr algn="ctr">
                        <a:lnSpc>
                          <a:spcPct val="107000"/>
                        </a:lnSpc>
                        <a:spcAft>
                          <a:spcPts val="0"/>
                        </a:spcAft>
                      </a:pPr>
                      <a:r>
                        <a:rPr lang="es-MX" sz="1600" b="0">
                          <a:solidFill>
                            <a:schemeClr val="tx1"/>
                          </a:solidFill>
                          <a:effectLst/>
                        </a:rPr>
                        <a:t>73</a:t>
                      </a:r>
                      <a:endParaRPr lang="en-US" sz="16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2">
                        <a:lumMod val="90000"/>
                      </a:schemeClr>
                    </a:solidFill>
                  </a:tcPr>
                </a:tc>
                <a:tc>
                  <a:txBody>
                    <a:bodyPr/>
                    <a:lstStyle/>
                    <a:p>
                      <a:pPr algn="ctr">
                        <a:lnSpc>
                          <a:spcPct val="107000"/>
                        </a:lnSpc>
                        <a:spcAft>
                          <a:spcPts val="0"/>
                        </a:spcAft>
                      </a:pPr>
                      <a:r>
                        <a:rPr lang="es-MX" sz="1600" b="0">
                          <a:solidFill>
                            <a:schemeClr val="tx1"/>
                          </a:solidFill>
                          <a:effectLst/>
                        </a:rPr>
                        <a:t>57 (78 %)</a:t>
                      </a:r>
                      <a:endParaRPr lang="en-US" sz="16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2">
                        <a:lumMod val="90000"/>
                      </a:schemeClr>
                    </a:solidFill>
                  </a:tcPr>
                </a:tc>
                <a:tc>
                  <a:txBody>
                    <a:bodyPr/>
                    <a:lstStyle/>
                    <a:p>
                      <a:pPr algn="ctr">
                        <a:lnSpc>
                          <a:spcPct val="107000"/>
                        </a:lnSpc>
                        <a:spcAft>
                          <a:spcPts val="0"/>
                        </a:spcAft>
                      </a:pPr>
                      <a:r>
                        <a:rPr lang="es-MX" sz="1600" b="0">
                          <a:solidFill>
                            <a:schemeClr val="tx1"/>
                          </a:solidFill>
                          <a:effectLst/>
                        </a:rPr>
                        <a:t>15 (20.5%)</a:t>
                      </a:r>
                      <a:endParaRPr lang="en-US" sz="16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2">
                        <a:lumMod val="90000"/>
                      </a:schemeClr>
                    </a:solidFill>
                  </a:tcPr>
                </a:tc>
                <a:tc>
                  <a:txBody>
                    <a:bodyPr/>
                    <a:lstStyle/>
                    <a:p>
                      <a:pPr algn="ctr">
                        <a:lnSpc>
                          <a:spcPct val="107000"/>
                        </a:lnSpc>
                        <a:spcAft>
                          <a:spcPts val="0"/>
                        </a:spcAft>
                      </a:pPr>
                      <a:r>
                        <a:rPr lang="es-MX" sz="1600" b="0" dirty="0">
                          <a:solidFill>
                            <a:schemeClr val="tx1"/>
                          </a:solidFill>
                          <a:effectLst/>
                        </a:rPr>
                        <a:t>4</a:t>
                      </a:r>
                      <a:endParaRPr lang="en-US" sz="1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2">
                        <a:lumMod val="90000"/>
                      </a:schemeClr>
                    </a:solidFill>
                  </a:tcPr>
                </a:tc>
                <a:extLst>
                  <a:ext uri="{0D108BD9-81ED-4DB2-BD59-A6C34878D82A}">
                    <a16:rowId xmlns:a16="http://schemas.microsoft.com/office/drawing/2014/main" val="1233563130"/>
                  </a:ext>
                </a:extLst>
              </a:tr>
            </a:tbl>
          </a:graphicData>
        </a:graphic>
      </p:graphicFrame>
      <p:sp>
        <p:nvSpPr>
          <p:cNvPr id="5" name="Rectángulo 4"/>
          <p:cNvSpPr/>
          <p:nvPr/>
        </p:nvSpPr>
        <p:spPr>
          <a:xfrm>
            <a:off x="659217" y="505903"/>
            <a:ext cx="10873566" cy="646331"/>
          </a:xfrm>
          <a:prstGeom prst="rect">
            <a:avLst/>
          </a:prstGeom>
        </p:spPr>
        <p:txBody>
          <a:bodyPr wrap="square">
            <a:spAutoFit/>
          </a:bodyPr>
          <a:lstStyle/>
          <a:p>
            <a:pPr algn="ctr"/>
            <a:r>
              <a:rPr lang="es-MX" b="1" dirty="0">
                <a:ea typeface="Calibri" panose="020F0502020204030204" pitchFamily="34" charset="0"/>
                <a:cs typeface="Calibri Light" panose="020F0302020204030204" pitchFamily="34" charset="0"/>
              </a:rPr>
              <a:t>Programas y ciclos de programa de información </a:t>
            </a:r>
            <a:r>
              <a:rPr lang="es-MX" b="1" dirty="0" smtClean="0">
                <a:ea typeface="Calibri" panose="020F0502020204030204" pitchFamily="34" charset="0"/>
                <a:cs typeface="Calibri Light" panose="020F0302020204030204" pitchFamily="34" charset="0"/>
              </a:rPr>
              <a:t>con Indicadores </a:t>
            </a:r>
            <a:r>
              <a:rPr lang="es-MX" b="1" dirty="0">
                <a:ea typeface="Calibri" panose="020F0502020204030204" pitchFamily="34" charset="0"/>
                <a:cs typeface="Calibri Light" panose="020F0302020204030204" pitchFamily="34" charset="0"/>
              </a:rPr>
              <a:t>de Precisión y </a:t>
            </a:r>
            <a:r>
              <a:rPr lang="es-MX" b="1" dirty="0" smtClean="0">
                <a:ea typeface="Calibri" panose="020F0502020204030204" pitchFamily="34" charset="0"/>
                <a:cs typeface="Calibri Light" panose="020F0302020204030204" pitchFamily="34" charset="0"/>
              </a:rPr>
              <a:t>Confiabilidad</a:t>
            </a:r>
          </a:p>
          <a:p>
            <a:pPr algn="ctr"/>
            <a:r>
              <a:rPr lang="es-MX" b="1" dirty="0" smtClean="0">
                <a:ea typeface="Calibri" panose="020F0502020204030204" pitchFamily="34" charset="0"/>
                <a:cs typeface="Calibri Light" panose="020F0302020204030204" pitchFamily="34" charset="0"/>
              </a:rPr>
              <a:t> </a:t>
            </a:r>
            <a:r>
              <a:rPr lang="es-MX" b="1" dirty="0">
                <a:ea typeface="Calibri" panose="020F0502020204030204" pitchFamily="34" charset="0"/>
                <a:cs typeface="Calibri Light" panose="020F0302020204030204" pitchFamily="34" charset="0"/>
              </a:rPr>
              <a:t>publicados en </a:t>
            </a:r>
            <a:r>
              <a:rPr lang="es-MX" b="1" dirty="0" smtClean="0">
                <a:ea typeface="Calibri" panose="020F0502020204030204" pitchFamily="34" charset="0"/>
                <a:cs typeface="Calibri Light" panose="020F0302020204030204" pitchFamily="34" charset="0"/>
              </a:rPr>
              <a:t>metadatos en 2018</a:t>
            </a:r>
            <a:endParaRPr lang="en-US" dirty="0"/>
          </a:p>
        </p:txBody>
      </p:sp>
      <p:sp>
        <p:nvSpPr>
          <p:cNvPr id="6" name="Rectángulo 5"/>
          <p:cNvSpPr/>
          <p:nvPr/>
        </p:nvSpPr>
        <p:spPr>
          <a:xfrm>
            <a:off x="741425" y="4000533"/>
            <a:ext cx="10924549" cy="2068195"/>
          </a:xfrm>
          <a:prstGeom prst="rect">
            <a:avLst/>
          </a:prstGeom>
        </p:spPr>
        <p:txBody>
          <a:bodyPr wrap="square">
            <a:spAutoFit/>
          </a:bodyPr>
          <a:lstStyle/>
          <a:p>
            <a:pPr marL="285750" indent="-285750" algn="just">
              <a:lnSpc>
                <a:spcPct val="107000"/>
              </a:lnSpc>
              <a:buFont typeface="Arial" panose="020B0604020202020204" pitchFamily="34" charset="0"/>
              <a:buChar char="•"/>
            </a:pPr>
            <a:r>
              <a:rPr lang="es-MX" dirty="0" smtClean="0">
                <a:ea typeface="Calibri" panose="020F0502020204030204" pitchFamily="34" charset="0"/>
                <a:cs typeface="Calibri" panose="020F0502020204030204" pitchFamily="34" charset="0"/>
              </a:rPr>
              <a:t>No </a:t>
            </a:r>
            <a:r>
              <a:rPr lang="es-MX" dirty="0">
                <a:ea typeface="Calibri" panose="020F0502020204030204" pitchFamily="34" charset="0"/>
                <a:cs typeface="Calibri" panose="020F0502020204030204" pitchFamily="34" charset="0"/>
              </a:rPr>
              <a:t>todos los reportes de los programas cumplen con el formato establecido lo que dificulta la integración e interpretación de la </a:t>
            </a:r>
            <a:r>
              <a:rPr lang="es-MX" dirty="0" smtClean="0">
                <a:ea typeface="Calibri" panose="020F0502020204030204" pitchFamily="34" charset="0"/>
                <a:cs typeface="Calibri" panose="020F0502020204030204" pitchFamily="34" charset="0"/>
              </a:rPr>
              <a:t>información </a:t>
            </a:r>
            <a:r>
              <a:rPr lang="es-MX" sz="1600" dirty="0" smtClean="0">
                <a:ea typeface="Calibri" panose="020F0502020204030204" pitchFamily="34" charset="0"/>
                <a:cs typeface="Calibri" panose="020F0502020204030204" pitchFamily="34" charset="0"/>
              </a:rPr>
              <a:t>(columnas invertidas, inconsistencias </a:t>
            </a:r>
            <a:r>
              <a:rPr lang="es-MX" sz="1600" dirty="0">
                <a:ea typeface="Calibri" panose="020F0502020204030204" pitchFamily="34" charset="0"/>
                <a:cs typeface="Calibri" panose="020F0502020204030204" pitchFamily="34" charset="0"/>
              </a:rPr>
              <a:t>entre los distintos períodos </a:t>
            </a:r>
            <a:r>
              <a:rPr lang="es-MX" sz="1600" dirty="0" smtClean="0">
                <a:ea typeface="Calibri" panose="020F0502020204030204" pitchFamily="34" charset="0"/>
                <a:cs typeface="Calibri" panose="020F0502020204030204" pitchFamily="34" charset="0"/>
              </a:rPr>
              <a:t>reportados, columnas en blanco, no </a:t>
            </a:r>
            <a:r>
              <a:rPr lang="es-MX" sz="1600" dirty="0">
                <a:ea typeface="Calibri" panose="020F0502020204030204" pitchFamily="34" charset="0"/>
                <a:cs typeface="Calibri" panose="020F0502020204030204" pitchFamily="34" charset="0"/>
              </a:rPr>
              <a:t>se respeta el número de decimales </a:t>
            </a:r>
            <a:r>
              <a:rPr lang="es-MX" sz="1600" dirty="0" smtClean="0">
                <a:ea typeface="Calibri" panose="020F0502020204030204" pitchFamily="34" charset="0"/>
                <a:cs typeface="Calibri" panose="020F0502020204030204" pitchFamily="34" charset="0"/>
              </a:rPr>
              <a:t>acordados, los nombres de las variables están escritos diferente en cada período reportado).</a:t>
            </a:r>
          </a:p>
          <a:p>
            <a:pPr marL="285750" indent="-285750" algn="just">
              <a:lnSpc>
                <a:spcPct val="107000"/>
              </a:lnSpc>
              <a:buFont typeface="Arial" panose="020B0604020202020204" pitchFamily="34" charset="0"/>
              <a:buChar char="•"/>
            </a:pPr>
            <a:endParaRPr lang="es-MX" sz="1600" dirty="0" smtClean="0">
              <a:ea typeface="Calibri" panose="020F0502020204030204" pitchFamily="34" charset="0"/>
              <a:cs typeface="Calibri" panose="020F0502020204030204" pitchFamily="34" charset="0"/>
            </a:endParaRPr>
          </a:p>
          <a:p>
            <a:pPr marL="285750" indent="-285750" algn="just">
              <a:lnSpc>
                <a:spcPct val="107000"/>
              </a:lnSpc>
              <a:buFont typeface="Arial" panose="020B0604020202020204" pitchFamily="34" charset="0"/>
              <a:buChar char="•"/>
            </a:pPr>
            <a:r>
              <a:rPr lang="es-MX" dirty="0" smtClean="0">
                <a:ea typeface="Calibri" panose="020F0502020204030204" pitchFamily="34" charset="0"/>
                <a:cs typeface="Calibri" panose="020F0502020204030204" pitchFamily="34" charset="0"/>
              </a:rPr>
              <a:t>Los parámetros de interés reportados en metadatos son distintos a los indicadores objetivo de los programas de IIN, se sugiere hacer un ejercicio de armonización conceptual.</a:t>
            </a:r>
          </a:p>
        </p:txBody>
      </p:sp>
    </p:spTree>
    <p:extLst>
      <p:ext uri="{BB962C8B-B14F-4D97-AF65-F5344CB8AC3E}">
        <p14:creationId xmlns:p14="http://schemas.microsoft.com/office/powerpoint/2010/main" val="294904155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INEGI2018-Plantilla_Pleca_superior.png" descr="INEGI2018-Plantilla_Pleca_superior.png"/>
          <p:cNvPicPr>
            <a:picLocks noChangeAspect="1"/>
          </p:cNvPicPr>
          <p:nvPr/>
        </p:nvPicPr>
        <p:blipFill>
          <a:blip r:embed="rId2">
            <a:extLst/>
          </a:blip>
          <a:stretch>
            <a:fillRect/>
          </a:stretch>
        </p:blipFill>
        <p:spPr>
          <a:xfrm>
            <a:off x="0" y="-38213"/>
            <a:ext cx="12192000" cy="400941"/>
          </a:xfrm>
          <a:prstGeom prst="rect">
            <a:avLst/>
          </a:prstGeom>
          <a:ln w="12700">
            <a:miter lim="400000"/>
          </a:ln>
        </p:spPr>
      </p:pic>
      <p:sp>
        <p:nvSpPr>
          <p:cNvPr id="3" name="CuadroTexto 2"/>
          <p:cNvSpPr txBox="1"/>
          <p:nvPr/>
        </p:nvSpPr>
        <p:spPr>
          <a:xfrm>
            <a:off x="221226" y="-69794"/>
            <a:ext cx="6046839" cy="461665"/>
          </a:xfrm>
          <a:prstGeom prst="rect">
            <a:avLst/>
          </a:prstGeom>
          <a:noFill/>
        </p:spPr>
        <p:txBody>
          <a:bodyPr wrap="square" rtlCol="0">
            <a:spAutoFit/>
          </a:bodyPr>
          <a:lstStyle/>
          <a:p>
            <a:r>
              <a:rPr lang="es-MX" sz="2400" b="1" dirty="0" smtClean="0">
                <a:solidFill>
                  <a:schemeClr val="bg1"/>
                </a:solidFill>
              </a:rPr>
              <a:t>PRECISIÓN Y CONFIABILIDAD EN ENCUESTAS</a:t>
            </a:r>
            <a:endParaRPr lang="en-US" sz="2400" b="1" dirty="0">
              <a:solidFill>
                <a:schemeClr val="bg1"/>
              </a:solidFill>
            </a:endParaRPr>
          </a:p>
        </p:txBody>
      </p:sp>
      <p:pic>
        <p:nvPicPr>
          <p:cNvPr id="4" name="Imagen 3"/>
          <p:cNvPicPr>
            <a:picLocks noChangeAspect="1"/>
          </p:cNvPicPr>
          <p:nvPr/>
        </p:nvPicPr>
        <p:blipFill>
          <a:blip r:embed="rId3"/>
          <a:stretch>
            <a:fillRect/>
          </a:stretch>
        </p:blipFill>
        <p:spPr>
          <a:xfrm>
            <a:off x="-21705" y="6410873"/>
            <a:ext cx="12213706" cy="512362"/>
          </a:xfrm>
          <a:prstGeom prst="rect">
            <a:avLst/>
          </a:prstGeom>
        </p:spPr>
      </p:pic>
      <p:pic>
        <p:nvPicPr>
          <p:cNvPr id="55" name="INEGI2018-Plantilla_Logo_INEGI.png" descr="INEGI2018-Plantilla_Logo_INEGI.png"/>
          <p:cNvPicPr>
            <a:picLocks noChangeAspect="1"/>
          </p:cNvPicPr>
          <p:nvPr/>
        </p:nvPicPr>
        <p:blipFill>
          <a:blip r:embed="rId4">
            <a:extLst/>
          </a:blip>
          <a:srcRect t="31617" b="31617"/>
          <a:stretch>
            <a:fillRect/>
          </a:stretch>
        </p:blipFill>
        <p:spPr>
          <a:xfrm>
            <a:off x="93226" y="6467233"/>
            <a:ext cx="1870380" cy="399642"/>
          </a:xfrm>
          <a:prstGeom prst="rect">
            <a:avLst/>
          </a:prstGeom>
          <a:ln w="12700">
            <a:miter lim="400000"/>
          </a:ln>
        </p:spPr>
      </p:pic>
      <p:graphicFrame>
        <p:nvGraphicFramePr>
          <p:cNvPr id="7" name="Tabla 6"/>
          <p:cNvGraphicFramePr>
            <a:graphicFrameLocks noGrp="1"/>
          </p:cNvGraphicFramePr>
          <p:nvPr>
            <p:extLst>
              <p:ext uri="{D42A27DB-BD31-4B8C-83A1-F6EECF244321}">
                <p14:modId xmlns:p14="http://schemas.microsoft.com/office/powerpoint/2010/main" val="128332385"/>
              </p:ext>
            </p:extLst>
          </p:nvPr>
        </p:nvGraphicFramePr>
        <p:xfrm>
          <a:off x="1261551" y="737420"/>
          <a:ext cx="9268797" cy="5324166"/>
        </p:xfrm>
        <a:graphic>
          <a:graphicData uri="http://schemas.openxmlformats.org/drawingml/2006/table">
            <a:tbl>
              <a:tblPr firstRow="1" firstCol="1" bandRow="1">
                <a:tableStyleId>{5C22544A-7EE6-4342-B048-85BDC9FD1C3A}</a:tableStyleId>
              </a:tblPr>
              <a:tblGrid>
                <a:gridCol w="1855688">
                  <a:extLst>
                    <a:ext uri="{9D8B030D-6E8A-4147-A177-3AD203B41FA5}">
                      <a16:colId xmlns:a16="http://schemas.microsoft.com/office/drawing/2014/main" val="1387975525"/>
                    </a:ext>
                  </a:extLst>
                </a:gridCol>
                <a:gridCol w="1542390">
                  <a:extLst>
                    <a:ext uri="{9D8B030D-6E8A-4147-A177-3AD203B41FA5}">
                      <a16:colId xmlns:a16="http://schemas.microsoft.com/office/drawing/2014/main" val="3745689414"/>
                    </a:ext>
                  </a:extLst>
                </a:gridCol>
                <a:gridCol w="1421891">
                  <a:extLst>
                    <a:ext uri="{9D8B030D-6E8A-4147-A177-3AD203B41FA5}">
                      <a16:colId xmlns:a16="http://schemas.microsoft.com/office/drawing/2014/main" val="1049573355"/>
                    </a:ext>
                  </a:extLst>
                </a:gridCol>
                <a:gridCol w="1537569">
                  <a:extLst>
                    <a:ext uri="{9D8B030D-6E8A-4147-A177-3AD203B41FA5}">
                      <a16:colId xmlns:a16="http://schemas.microsoft.com/office/drawing/2014/main" val="203203109"/>
                    </a:ext>
                  </a:extLst>
                </a:gridCol>
                <a:gridCol w="1537569">
                  <a:extLst>
                    <a:ext uri="{9D8B030D-6E8A-4147-A177-3AD203B41FA5}">
                      <a16:colId xmlns:a16="http://schemas.microsoft.com/office/drawing/2014/main" val="335252370"/>
                    </a:ext>
                  </a:extLst>
                </a:gridCol>
                <a:gridCol w="1373690">
                  <a:extLst>
                    <a:ext uri="{9D8B030D-6E8A-4147-A177-3AD203B41FA5}">
                      <a16:colId xmlns:a16="http://schemas.microsoft.com/office/drawing/2014/main" val="4186297691"/>
                    </a:ext>
                  </a:extLst>
                </a:gridCol>
              </a:tblGrid>
              <a:tr h="286427">
                <a:tc rowSpan="2">
                  <a:txBody>
                    <a:bodyPr/>
                    <a:lstStyle/>
                    <a:p>
                      <a:pPr algn="ctr">
                        <a:lnSpc>
                          <a:spcPct val="107000"/>
                        </a:lnSpc>
                        <a:spcAft>
                          <a:spcPts val="0"/>
                        </a:spcAft>
                      </a:pPr>
                      <a:r>
                        <a:rPr lang="es-MX" sz="1600" dirty="0">
                          <a:effectLst/>
                        </a:rPr>
                        <a:t>Unidad </a:t>
                      </a:r>
                      <a:r>
                        <a:rPr lang="es-MX" sz="1600" dirty="0" err="1">
                          <a:effectLst/>
                        </a:rPr>
                        <a:t>Adm</a:t>
                      </a:r>
                      <a:r>
                        <a:rPr lang="en-US" sz="1600" dirty="0" err="1">
                          <a:effectLst/>
                        </a:rPr>
                        <a:t>inistrativa</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B w="12700" cap="flat" cmpd="sng" algn="ctr">
                      <a:solidFill>
                        <a:schemeClr val="bg2">
                          <a:lumMod val="75000"/>
                        </a:schemeClr>
                      </a:solidFill>
                      <a:prstDash val="solid"/>
                      <a:round/>
                      <a:headEnd type="none" w="med" len="med"/>
                      <a:tailEnd type="none" w="med" len="med"/>
                    </a:lnB>
                    <a:solidFill>
                      <a:srgbClr val="8E0000"/>
                    </a:solidFill>
                  </a:tcPr>
                </a:tc>
                <a:tc rowSpan="2">
                  <a:txBody>
                    <a:bodyPr/>
                    <a:lstStyle/>
                    <a:p>
                      <a:pPr algn="ctr">
                        <a:lnSpc>
                          <a:spcPct val="107000"/>
                        </a:lnSpc>
                        <a:spcAft>
                          <a:spcPts val="0"/>
                        </a:spcAft>
                      </a:pPr>
                      <a:r>
                        <a:rPr lang="en-US" sz="1600" dirty="0" err="1">
                          <a:effectLst/>
                        </a:rPr>
                        <a:t>Periodicidad</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B w="12700" cap="flat" cmpd="sng" algn="ctr">
                      <a:solidFill>
                        <a:schemeClr val="bg2">
                          <a:lumMod val="75000"/>
                        </a:schemeClr>
                      </a:solidFill>
                      <a:prstDash val="solid"/>
                      <a:round/>
                      <a:headEnd type="none" w="med" len="med"/>
                      <a:tailEnd type="none" w="med" len="med"/>
                    </a:lnB>
                    <a:solidFill>
                      <a:srgbClr val="8E0000"/>
                    </a:solidFill>
                  </a:tcPr>
                </a:tc>
                <a:tc rowSpan="2">
                  <a:txBody>
                    <a:bodyPr/>
                    <a:lstStyle/>
                    <a:p>
                      <a:pPr algn="ctr">
                        <a:lnSpc>
                          <a:spcPct val="107000"/>
                        </a:lnSpc>
                        <a:spcAft>
                          <a:spcPts val="0"/>
                        </a:spcAft>
                      </a:pPr>
                      <a:r>
                        <a:rPr lang="en-US" sz="1600" dirty="0" err="1">
                          <a:effectLst/>
                        </a:rPr>
                        <a:t>Programa</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B w="12700" cap="flat" cmpd="sng" algn="ctr">
                      <a:solidFill>
                        <a:schemeClr val="bg2">
                          <a:lumMod val="75000"/>
                        </a:schemeClr>
                      </a:solidFill>
                      <a:prstDash val="solid"/>
                      <a:round/>
                      <a:headEnd type="none" w="med" len="med"/>
                      <a:tailEnd type="none" w="med" len="med"/>
                    </a:lnB>
                    <a:solidFill>
                      <a:srgbClr val="8E0000"/>
                    </a:solidFill>
                  </a:tcPr>
                </a:tc>
                <a:tc gridSpan="3">
                  <a:txBody>
                    <a:bodyPr/>
                    <a:lstStyle/>
                    <a:p>
                      <a:pPr algn="ctr">
                        <a:lnSpc>
                          <a:spcPct val="107000"/>
                        </a:lnSpc>
                        <a:spcAft>
                          <a:spcPts val="0"/>
                        </a:spcAft>
                      </a:pPr>
                      <a:r>
                        <a:rPr lang="en-US" sz="1600">
                          <a:effectLst/>
                        </a:rPr>
                        <a:t>Coeficiente de Variación</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8E0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903100423"/>
                  </a:ext>
                </a:extLst>
              </a:tr>
              <a:tr h="286427">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a:lnSpc>
                          <a:spcPct val="107000"/>
                        </a:lnSpc>
                        <a:spcAft>
                          <a:spcPts val="0"/>
                        </a:spcAft>
                      </a:pPr>
                      <a:r>
                        <a:rPr lang="en-US" sz="1600" dirty="0" err="1">
                          <a:solidFill>
                            <a:schemeClr val="bg1"/>
                          </a:solidFill>
                          <a:effectLst/>
                        </a:rPr>
                        <a:t>Percentil</a:t>
                      </a:r>
                      <a:r>
                        <a:rPr lang="en-US" sz="1600" dirty="0">
                          <a:solidFill>
                            <a:schemeClr val="bg1"/>
                          </a:solidFill>
                          <a:effectLst/>
                        </a:rPr>
                        <a:t> 90</a:t>
                      </a:r>
                      <a:endParaRPr lang="en-US"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B w="12700" cap="flat" cmpd="sng" algn="ctr">
                      <a:solidFill>
                        <a:schemeClr val="bg2">
                          <a:lumMod val="75000"/>
                        </a:schemeClr>
                      </a:solidFill>
                      <a:prstDash val="solid"/>
                      <a:round/>
                      <a:headEnd type="none" w="med" len="med"/>
                      <a:tailEnd type="none" w="med" len="med"/>
                    </a:lnB>
                    <a:solidFill>
                      <a:srgbClr val="8E0000"/>
                    </a:solidFill>
                  </a:tcPr>
                </a:tc>
                <a:tc>
                  <a:txBody>
                    <a:bodyPr/>
                    <a:lstStyle/>
                    <a:p>
                      <a:pPr algn="ctr">
                        <a:lnSpc>
                          <a:spcPct val="107000"/>
                        </a:lnSpc>
                        <a:spcAft>
                          <a:spcPts val="0"/>
                        </a:spcAft>
                      </a:pPr>
                      <a:r>
                        <a:rPr lang="en-US" sz="1600" dirty="0" err="1">
                          <a:solidFill>
                            <a:schemeClr val="bg1"/>
                          </a:solidFill>
                          <a:effectLst/>
                        </a:rPr>
                        <a:t>Máximo</a:t>
                      </a:r>
                      <a:endParaRPr lang="en-US"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B w="12700" cap="flat" cmpd="sng" algn="ctr">
                      <a:solidFill>
                        <a:schemeClr val="bg2">
                          <a:lumMod val="75000"/>
                        </a:schemeClr>
                      </a:solidFill>
                      <a:prstDash val="solid"/>
                      <a:round/>
                      <a:headEnd type="none" w="med" len="med"/>
                      <a:tailEnd type="none" w="med" len="med"/>
                    </a:lnB>
                    <a:solidFill>
                      <a:srgbClr val="8E0000"/>
                    </a:solidFill>
                  </a:tcPr>
                </a:tc>
                <a:tc>
                  <a:txBody>
                    <a:bodyPr/>
                    <a:lstStyle/>
                    <a:p>
                      <a:pPr algn="ctr">
                        <a:lnSpc>
                          <a:spcPct val="107000"/>
                        </a:lnSpc>
                        <a:spcAft>
                          <a:spcPts val="0"/>
                        </a:spcAft>
                      </a:pPr>
                      <a:r>
                        <a:rPr lang="en-US" sz="1600" dirty="0" err="1">
                          <a:solidFill>
                            <a:schemeClr val="bg1"/>
                          </a:solidFill>
                          <a:effectLst/>
                        </a:rPr>
                        <a:t>Promedio</a:t>
                      </a:r>
                      <a:endParaRPr lang="en-US"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B w="12700" cap="flat" cmpd="sng" algn="ctr">
                      <a:solidFill>
                        <a:schemeClr val="bg2">
                          <a:lumMod val="75000"/>
                        </a:schemeClr>
                      </a:solidFill>
                      <a:prstDash val="solid"/>
                      <a:round/>
                      <a:headEnd type="none" w="med" len="med"/>
                      <a:tailEnd type="none" w="med" len="med"/>
                    </a:lnB>
                    <a:solidFill>
                      <a:srgbClr val="8E0000"/>
                    </a:solidFill>
                  </a:tcPr>
                </a:tc>
                <a:extLst>
                  <a:ext uri="{0D108BD9-81ED-4DB2-BD59-A6C34878D82A}">
                    <a16:rowId xmlns:a16="http://schemas.microsoft.com/office/drawing/2014/main" val="1941060884"/>
                  </a:ext>
                </a:extLst>
              </a:tr>
              <a:tr h="294056">
                <a:tc>
                  <a:txBody>
                    <a:bodyPr/>
                    <a:lstStyle/>
                    <a:p>
                      <a:pPr>
                        <a:lnSpc>
                          <a:spcPct val="107000"/>
                        </a:lnSpc>
                        <a:spcAft>
                          <a:spcPts val="0"/>
                        </a:spcAft>
                      </a:pPr>
                      <a:r>
                        <a:rPr lang="en-US" sz="1600" b="0" dirty="0">
                          <a:solidFill>
                            <a:schemeClr val="tx1"/>
                          </a:solidFill>
                          <a:effectLst/>
                        </a:rPr>
                        <a:t>DGEE</a:t>
                      </a:r>
                      <a:endParaRPr lang="en-US" sz="1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noFill/>
                  </a:tcPr>
                </a:tc>
                <a:tc>
                  <a:txBody>
                    <a:bodyPr/>
                    <a:lstStyle/>
                    <a:p>
                      <a:pPr>
                        <a:lnSpc>
                          <a:spcPct val="107000"/>
                        </a:lnSpc>
                        <a:spcAft>
                          <a:spcPts val="0"/>
                        </a:spcAft>
                      </a:pPr>
                      <a:r>
                        <a:rPr lang="en-US" sz="1600">
                          <a:effectLst/>
                        </a:rPr>
                        <a:t>Anual</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noFill/>
                  </a:tcPr>
                </a:tc>
                <a:tc>
                  <a:txBody>
                    <a:bodyPr/>
                    <a:lstStyle/>
                    <a:p>
                      <a:pPr>
                        <a:lnSpc>
                          <a:spcPct val="107000"/>
                        </a:lnSpc>
                        <a:spcAft>
                          <a:spcPts val="0"/>
                        </a:spcAft>
                      </a:pPr>
                      <a:r>
                        <a:rPr lang="en-US" sz="1600">
                          <a:effectLst/>
                        </a:rPr>
                        <a:t>EAEC</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noFill/>
                  </a:tcPr>
                </a:tc>
                <a:tc>
                  <a:txBody>
                    <a:bodyPr/>
                    <a:lstStyle/>
                    <a:p>
                      <a:pPr algn="ctr">
                        <a:lnSpc>
                          <a:spcPct val="107000"/>
                        </a:lnSpc>
                        <a:spcAft>
                          <a:spcPts val="0"/>
                        </a:spcAft>
                      </a:pPr>
                      <a:r>
                        <a:rPr lang="en-US" sz="1600">
                          <a:effectLst/>
                        </a:rPr>
                        <a:t>14.6</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noFill/>
                  </a:tcPr>
                </a:tc>
                <a:tc>
                  <a:txBody>
                    <a:bodyPr/>
                    <a:lstStyle/>
                    <a:p>
                      <a:pPr algn="ctr">
                        <a:lnSpc>
                          <a:spcPct val="107000"/>
                        </a:lnSpc>
                        <a:spcAft>
                          <a:spcPts val="0"/>
                        </a:spcAft>
                      </a:pPr>
                      <a:r>
                        <a:rPr lang="en-US" sz="1600">
                          <a:effectLst/>
                        </a:rPr>
                        <a:t>18.3</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noFill/>
                  </a:tcPr>
                </a:tc>
                <a:tc>
                  <a:txBody>
                    <a:bodyPr/>
                    <a:lstStyle/>
                    <a:p>
                      <a:pPr algn="ctr">
                        <a:lnSpc>
                          <a:spcPct val="107000"/>
                        </a:lnSpc>
                        <a:spcAft>
                          <a:spcPts val="0"/>
                        </a:spcAft>
                      </a:pPr>
                      <a:r>
                        <a:rPr lang="en-US" sz="1600">
                          <a:effectLst/>
                        </a:rPr>
                        <a:t>8.9</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noFill/>
                  </a:tcPr>
                </a:tc>
                <a:extLst>
                  <a:ext uri="{0D108BD9-81ED-4DB2-BD59-A6C34878D82A}">
                    <a16:rowId xmlns:a16="http://schemas.microsoft.com/office/drawing/2014/main" val="595639365"/>
                  </a:ext>
                </a:extLst>
              </a:tr>
              <a:tr h="294056">
                <a:tc>
                  <a:txBody>
                    <a:bodyPr/>
                    <a:lstStyle/>
                    <a:p>
                      <a:pPr>
                        <a:lnSpc>
                          <a:spcPct val="107000"/>
                        </a:lnSpc>
                        <a:spcAft>
                          <a:spcPts val="0"/>
                        </a:spcAft>
                      </a:pPr>
                      <a:r>
                        <a:rPr lang="en-US" sz="1600" b="0" dirty="0">
                          <a:solidFill>
                            <a:schemeClr val="tx1"/>
                          </a:solidFill>
                          <a:effectLst/>
                        </a:rPr>
                        <a:t>DGEE</a:t>
                      </a:r>
                      <a:endParaRPr lang="en-US" sz="1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noFill/>
                  </a:tcPr>
                </a:tc>
                <a:tc>
                  <a:txBody>
                    <a:bodyPr/>
                    <a:lstStyle/>
                    <a:p>
                      <a:pPr>
                        <a:lnSpc>
                          <a:spcPct val="107000"/>
                        </a:lnSpc>
                        <a:spcAft>
                          <a:spcPts val="0"/>
                        </a:spcAft>
                      </a:pPr>
                      <a:r>
                        <a:rPr lang="en-US" sz="1600" dirty="0" err="1">
                          <a:effectLst/>
                        </a:rPr>
                        <a:t>Anual</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noFill/>
                  </a:tcPr>
                </a:tc>
                <a:tc>
                  <a:txBody>
                    <a:bodyPr/>
                    <a:lstStyle/>
                    <a:p>
                      <a:pPr>
                        <a:lnSpc>
                          <a:spcPct val="107000"/>
                        </a:lnSpc>
                        <a:spcAft>
                          <a:spcPts val="0"/>
                        </a:spcAft>
                      </a:pPr>
                      <a:r>
                        <a:rPr lang="en-US" sz="1600" dirty="0">
                          <a:effectLst/>
                        </a:rPr>
                        <a:t>EAIM</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noFill/>
                  </a:tcPr>
                </a:tc>
                <a:tc>
                  <a:txBody>
                    <a:bodyPr/>
                    <a:lstStyle/>
                    <a:p>
                      <a:pPr algn="ctr">
                        <a:lnSpc>
                          <a:spcPct val="107000"/>
                        </a:lnSpc>
                        <a:spcAft>
                          <a:spcPts val="0"/>
                        </a:spcAft>
                      </a:pPr>
                      <a:r>
                        <a:rPr lang="en-US" sz="1600" dirty="0">
                          <a:effectLst/>
                        </a:rPr>
                        <a:t>15.4</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noFill/>
                  </a:tcPr>
                </a:tc>
                <a:tc>
                  <a:txBody>
                    <a:bodyPr/>
                    <a:lstStyle/>
                    <a:p>
                      <a:pPr algn="ctr">
                        <a:lnSpc>
                          <a:spcPct val="107000"/>
                        </a:lnSpc>
                        <a:spcAft>
                          <a:spcPts val="0"/>
                        </a:spcAft>
                      </a:pPr>
                      <a:r>
                        <a:rPr lang="en-US" sz="1600" dirty="0">
                          <a:effectLst/>
                        </a:rPr>
                        <a:t>16.0</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noFill/>
                  </a:tcPr>
                </a:tc>
                <a:tc>
                  <a:txBody>
                    <a:bodyPr/>
                    <a:lstStyle/>
                    <a:p>
                      <a:pPr algn="ctr">
                        <a:lnSpc>
                          <a:spcPct val="107000"/>
                        </a:lnSpc>
                        <a:spcAft>
                          <a:spcPts val="0"/>
                        </a:spcAft>
                      </a:pPr>
                      <a:r>
                        <a:rPr lang="en-US" sz="1600" dirty="0">
                          <a:effectLst/>
                        </a:rPr>
                        <a:t>13.8</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noFill/>
                  </a:tcPr>
                </a:tc>
                <a:extLst>
                  <a:ext uri="{0D108BD9-81ED-4DB2-BD59-A6C34878D82A}">
                    <a16:rowId xmlns:a16="http://schemas.microsoft.com/office/drawing/2014/main" val="2504250600"/>
                  </a:ext>
                </a:extLst>
              </a:tr>
              <a:tr h="294056">
                <a:tc>
                  <a:txBody>
                    <a:bodyPr/>
                    <a:lstStyle/>
                    <a:p>
                      <a:pPr>
                        <a:lnSpc>
                          <a:spcPct val="107000"/>
                        </a:lnSpc>
                        <a:spcAft>
                          <a:spcPts val="0"/>
                        </a:spcAft>
                      </a:pPr>
                      <a:r>
                        <a:rPr lang="en-US" sz="1600" b="0" dirty="0">
                          <a:solidFill>
                            <a:schemeClr val="tx1"/>
                          </a:solidFill>
                          <a:effectLst/>
                        </a:rPr>
                        <a:t>DGEE</a:t>
                      </a:r>
                      <a:endParaRPr lang="en-US" sz="1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noFill/>
                  </a:tcPr>
                </a:tc>
                <a:tc>
                  <a:txBody>
                    <a:bodyPr/>
                    <a:lstStyle/>
                    <a:p>
                      <a:pPr>
                        <a:lnSpc>
                          <a:spcPct val="107000"/>
                        </a:lnSpc>
                        <a:spcAft>
                          <a:spcPts val="0"/>
                        </a:spcAft>
                      </a:pPr>
                      <a:r>
                        <a:rPr lang="en-US" sz="1600" dirty="0" err="1">
                          <a:effectLst/>
                        </a:rPr>
                        <a:t>Mensual</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noFill/>
                  </a:tcPr>
                </a:tc>
                <a:tc>
                  <a:txBody>
                    <a:bodyPr/>
                    <a:lstStyle/>
                    <a:p>
                      <a:pPr>
                        <a:lnSpc>
                          <a:spcPct val="107000"/>
                        </a:lnSpc>
                        <a:spcAft>
                          <a:spcPts val="0"/>
                        </a:spcAft>
                      </a:pPr>
                      <a:r>
                        <a:rPr lang="en-US" sz="1600">
                          <a:effectLst/>
                        </a:rPr>
                        <a:t>EMEC</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noFill/>
                  </a:tcPr>
                </a:tc>
                <a:tc>
                  <a:txBody>
                    <a:bodyPr/>
                    <a:lstStyle/>
                    <a:p>
                      <a:pPr algn="ctr">
                        <a:lnSpc>
                          <a:spcPct val="107000"/>
                        </a:lnSpc>
                        <a:spcAft>
                          <a:spcPts val="0"/>
                        </a:spcAft>
                      </a:pPr>
                      <a:r>
                        <a:rPr lang="en-US" sz="1600">
                          <a:effectLst/>
                        </a:rPr>
                        <a:t>13.9</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noFill/>
                  </a:tcPr>
                </a:tc>
                <a:tc>
                  <a:txBody>
                    <a:bodyPr/>
                    <a:lstStyle/>
                    <a:p>
                      <a:pPr algn="ctr">
                        <a:lnSpc>
                          <a:spcPct val="107000"/>
                        </a:lnSpc>
                        <a:spcAft>
                          <a:spcPts val="0"/>
                        </a:spcAft>
                      </a:pPr>
                      <a:r>
                        <a:rPr lang="en-US" sz="1600" dirty="0">
                          <a:effectLst/>
                        </a:rPr>
                        <a:t>23.1</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noFill/>
                  </a:tcPr>
                </a:tc>
                <a:tc>
                  <a:txBody>
                    <a:bodyPr/>
                    <a:lstStyle/>
                    <a:p>
                      <a:pPr algn="ctr">
                        <a:lnSpc>
                          <a:spcPct val="107000"/>
                        </a:lnSpc>
                        <a:spcAft>
                          <a:spcPts val="0"/>
                        </a:spcAft>
                      </a:pPr>
                      <a:r>
                        <a:rPr lang="en-US" sz="1600" dirty="0">
                          <a:effectLst/>
                        </a:rPr>
                        <a:t>7.9</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noFill/>
                  </a:tcPr>
                </a:tc>
                <a:extLst>
                  <a:ext uri="{0D108BD9-81ED-4DB2-BD59-A6C34878D82A}">
                    <a16:rowId xmlns:a16="http://schemas.microsoft.com/office/drawing/2014/main" val="3792307184"/>
                  </a:ext>
                </a:extLst>
              </a:tr>
              <a:tr h="294056">
                <a:tc>
                  <a:txBody>
                    <a:bodyPr/>
                    <a:lstStyle/>
                    <a:p>
                      <a:pPr>
                        <a:lnSpc>
                          <a:spcPct val="107000"/>
                        </a:lnSpc>
                        <a:spcAft>
                          <a:spcPts val="0"/>
                        </a:spcAft>
                      </a:pPr>
                      <a:r>
                        <a:rPr lang="en-US" sz="1600" b="0" dirty="0">
                          <a:solidFill>
                            <a:schemeClr val="tx1"/>
                          </a:solidFill>
                          <a:effectLst/>
                        </a:rPr>
                        <a:t>DGEE</a:t>
                      </a:r>
                      <a:endParaRPr lang="en-US" sz="1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T w="12700" cap="flat" cmpd="sng" algn="ctr">
                      <a:solidFill>
                        <a:schemeClr val="bg2">
                          <a:lumMod val="75000"/>
                        </a:schemeClr>
                      </a:solidFill>
                      <a:prstDash val="solid"/>
                      <a:round/>
                      <a:headEnd type="none" w="med" len="med"/>
                      <a:tailEnd type="none" w="med" len="med"/>
                    </a:lnT>
                    <a:solidFill>
                      <a:schemeClr val="bg2">
                        <a:lumMod val="90000"/>
                      </a:schemeClr>
                    </a:solidFill>
                  </a:tcPr>
                </a:tc>
                <a:tc>
                  <a:txBody>
                    <a:bodyPr/>
                    <a:lstStyle/>
                    <a:p>
                      <a:pPr>
                        <a:lnSpc>
                          <a:spcPct val="107000"/>
                        </a:lnSpc>
                        <a:spcAft>
                          <a:spcPts val="0"/>
                        </a:spcAft>
                      </a:pPr>
                      <a:r>
                        <a:rPr lang="en-US" sz="1600" dirty="0" err="1">
                          <a:effectLst/>
                        </a:rPr>
                        <a:t>Mensual</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T w="12700" cap="flat" cmpd="sng" algn="ctr">
                      <a:solidFill>
                        <a:schemeClr val="bg2">
                          <a:lumMod val="75000"/>
                        </a:schemeClr>
                      </a:solidFill>
                      <a:prstDash val="solid"/>
                      <a:round/>
                      <a:headEnd type="none" w="med" len="med"/>
                      <a:tailEnd type="none" w="med" len="med"/>
                    </a:lnT>
                    <a:solidFill>
                      <a:schemeClr val="bg2">
                        <a:lumMod val="90000"/>
                      </a:schemeClr>
                    </a:solidFill>
                  </a:tcPr>
                </a:tc>
                <a:tc>
                  <a:txBody>
                    <a:bodyPr/>
                    <a:lstStyle/>
                    <a:p>
                      <a:pPr>
                        <a:lnSpc>
                          <a:spcPct val="107000"/>
                        </a:lnSpc>
                        <a:spcAft>
                          <a:spcPts val="0"/>
                        </a:spcAft>
                      </a:pPr>
                      <a:r>
                        <a:rPr lang="en-US" sz="1600" dirty="0">
                          <a:effectLst/>
                        </a:rPr>
                        <a:t>EMIM</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T w="12700" cap="flat" cmpd="sng" algn="ctr">
                      <a:solidFill>
                        <a:schemeClr val="bg2">
                          <a:lumMod val="75000"/>
                        </a:schemeClr>
                      </a:solidFill>
                      <a:prstDash val="solid"/>
                      <a:round/>
                      <a:headEnd type="none" w="med" len="med"/>
                      <a:tailEnd type="none" w="med" len="med"/>
                    </a:lnT>
                    <a:solidFill>
                      <a:schemeClr val="bg2">
                        <a:lumMod val="90000"/>
                      </a:schemeClr>
                    </a:solidFill>
                  </a:tcPr>
                </a:tc>
                <a:tc>
                  <a:txBody>
                    <a:bodyPr/>
                    <a:lstStyle/>
                    <a:p>
                      <a:pPr algn="ctr">
                        <a:lnSpc>
                          <a:spcPct val="107000"/>
                        </a:lnSpc>
                        <a:spcAft>
                          <a:spcPts val="0"/>
                        </a:spcAft>
                      </a:pPr>
                      <a:r>
                        <a:rPr lang="en-US" sz="1600" dirty="0">
                          <a:effectLst/>
                        </a:rPr>
                        <a:t>11.1</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T w="12700" cap="flat" cmpd="sng" algn="ctr">
                      <a:solidFill>
                        <a:schemeClr val="bg2">
                          <a:lumMod val="75000"/>
                        </a:schemeClr>
                      </a:solidFill>
                      <a:prstDash val="solid"/>
                      <a:round/>
                      <a:headEnd type="none" w="med" len="med"/>
                      <a:tailEnd type="none" w="med" len="med"/>
                    </a:lnT>
                    <a:solidFill>
                      <a:schemeClr val="bg2">
                        <a:lumMod val="90000"/>
                      </a:schemeClr>
                    </a:solidFill>
                  </a:tcPr>
                </a:tc>
                <a:tc>
                  <a:txBody>
                    <a:bodyPr/>
                    <a:lstStyle/>
                    <a:p>
                      <a:pPr algn="ctr">
                        <a:lnSpc>
                          <a:spcPct val="107000"/>
                        </a:lnSpc>
                        <a:spcAft>
                          <a:spcPts val="0"/>
                        </a:spcAft>
                      </a:pPr>
                      <a:r>
                        <a:rPr lang="en-US" sz="1600" dirty="0">
                          <a:effectLst/>
                        </a:rPr>
                        <a:t>12.8</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T w="12700" cap="flat" cmpd="sng" algn="ctr">
                      <a:solidFill>
                        <a:schemeClr val="bg2">
                          <a:lumMod val="75000"/>
                        </a:schemeClr>
                      </a:solidFill>
                      <a:prstDash val="solid"/>
                      <a:round/>
                      <a:headEnd type="none" w="med" len="med"/>
                      <a:tailEnd type="none" w="med" len="med"/>
                    </a:lnT>
                    <a:solidFill>
                      <a:schemeClr val="bg2">
                        <a:lumMod val="90000"/>
                      </a:schemeClr>
                    </a:solidFill>
                  </a:tcPr>
                </a:tc>
                <a:tc>
                  <a:txBody>
                    <a:bodyPr/>
                    <a:lstStyle/>
                    <a:p>
                      <a:pPr algn="ctr">
                        <a:lnSpc>
                          <a:spcPct val="107000"/>
                        </a:lnSpc>
                        <a:spcAft>
                          <a:spcPts val="0"/>
                        </a:spcAft>
                      </a:pPr>
                      <a:r>
                        <a:rPr lang="en-US" sz="1600" dirty="0">
                          <a:effectLst/>
                        </a:rPr>
                        <a:t>10.3</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T w="12700" cap="flat" cmpd="sng" algn="ctr">
                      <a:solidFill>
                        <a:schemeClr val="bg2">
                          <a:lumMod val="75000"/>
                        </a:schemeClr>
                      </a:solidFill>
                      <a:prstDash val="solid"/>
                      <a:round/>
                      <a:headEnd type="none" w="med" len="med"/>
                      <a:tailEnd type="none" w="med" len="med"/>
                    </a:lnT>
                    <a:solidFill>
                      <a:schemeClr val="bg2">
                        <a:lumMod val="90000"/>
                      </a:schemeClr>
                    </a:solidFill>
                  </a:tcPr>
                </a:tc>
                <a:extLst>
                  <a:ext uri="{0D108BD9-81ED-4DB2-BD59-A6C34878D82A}">
                    <a16:rowId xmlns:a16="http://schemas.microsoft.com/office/drawing/2014/main" val="2516935598"/>
                  </a:ext>
                </a:extLst>
              </a:tr>
              <a:tr h="294056">
                <a:tc>
                  <a:txBody>
                    <a:bodyPr/>
                    <a:lstStyle/>
                    <a:p>
                      <a:pPr>
                        <a:lnSpc>
                          <a:spcPct val="107000"/>
                        </a:lnSpc>
                        <a:spcAft>
                          <a:spcPts val="0"/>
                        </a:spcAft>
                      </a:pPr>
                      <a:r>
                        <a:rPr lang="en-US" sz="1600" b="0" dirty="0">
                          <a:solidFill>
                            <a:schemeClr val="tx1"/>
                          </a:solidFill>
                          <a:effectLst/>
                        </a:rPr>
                        <a:t>DGEE</a:t>
                      </a:r>
                      <a:endParaRPr lang="en-US" sz="1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2">
                        <a:lumMod val="90000"/>
                      </a:schemeClr>
                    </a:solidFill>
                  </a:tcPr>
                </a:tc>
                <a:tc>
                  <a:txBody>
                    <a:bodyPr/>
                    <a:lstStyle/>
                    <a:p>
                      <a:pPr>
                        <a:lnSpc>
                          <a:spcPct val="107000"/>
                        </a:lnSpc>
                        <a:spcAft>
                          <a:spcPts val="0"/>
                        </a:spcAft>
                      </a:pPr>
                      <a:r>
                        <a:rPr lang="en-US" sz="1600" dirty="0" err="1">
                          <a:effectLst/>
                        </a:rPr>
                        <a:t>Mensual</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2">
                        <a:lumMod val="90000"/>
                      </a:schemeClr>
                    </a:solidFill>
                  </a:tcPr>
                </a:tc>
                <a:tc>
                  <a:txBody>
                    <a:bodyPr/>
                    <a:lstStyle/>
                    <a:p>
                      <a:pPr>
                        <a:lnSpc>
                          <a:spcPct val="107000"/>
                        </a:lnSpc>
                        <a:spcAft>
                          <a:spcPts val="0"/>
                        </a:spcAft>
                      </a:pPr>
                      <a:r>
                        <a:rPr lang="en-US" sz="1600" dirty="0">
                          <a:effectLst/>
                        </a:rPr>
                        <a:t>EMOE COM</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2">
                        <a:lumMod val="90000"/>
                      </a:schemeClr>
                    </a:solidFill>
                  </a:tcPr>
                </a:tc>
                <a:tc>
                  <a:txBody>
                    <a:bodyPr/>
                    <a:lstStyle/>
                    <a:p>
                      <a:pPr algn="ctr">
                        <a:lnSpc>
                          <a:spcPct val="107000"/>
                        </a:lnSpc>
                        <a:spcAft>
                          <a:spcPts val="0"/>
                        </a:spcAft>
                      </a:pPr>
                      <a:r>
                        <a:rPr lang="en-US" sz="1600" dirty="0">
                          <a:effectLst/>
                        </a:rPr>
                        <a:t>12.0</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2">
                        <a:lumMod val="90000"/>
                      </a:schemeClr>
                    </a:solidFill>
                  </a:tcPr>
                </a:tc>
                <a:tc>
                  <a:txBody>
                    <a:bodyPr/>
                    <a:lstStyle/>
                    <a:p>
                      <a:pPr algn="ctr">
                        <a:lnSpc>
                          <a:spcPct val="107000"/>
                        </a:lnSpc>
                        <a:spcAft>
                          <a:spcPts val="0"/>
                        </a:spcAft>
                      </a:pPr>
                      <a:r>
                        <a:rPr lang="en-US" sz="1600" dirty="0">
                          <a:effectLst/>
                        </a:rPr>
                        <a:t>14.6</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2">
                        <a:lumMod val="90000"/>
                      </a:schemeClr>
                    </a:solidFill>
                  </a:tcPr>
                </a:tc>
                <a:tc>
                  <a:txBody>
                    <a:bodyPr/>
                    <a:lstStyle/>
                    <a:p>
                      <a:pPr algn="ctr">
                        <a:lnSpc>
                          <a:spcPct val="107000"/>
                        </a:lnSpc>
                        <a:spcAft>
                          <a:spcPts val="0"/>
                        </a:spcAft>
                      </a:pPr>
                      <a:r>
                        <a:rPr lang="en-US" sz="1600">
                          <a:effectLst/>
                        </a:rPr>
                        <a:t>6.9</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2">
                        <a:lumMod val="90000"/>
                      </a:schemeClr>
                    </a:solidFill>
                  </a:tcPr>
                </a:tc>
                <a:extLst>
                  <a:ext uri="{0D108BD9-81ED-4DB2-BD59-A6C34878D82A}">
                    <a16:rowId xmlns:a16="http://schemas.microsoft.com/office/drawing/2014/main" val="1304825"/>
                  </a:ext>
                </a:extLst>
              </a:tr>
              <a:tr h="294056">
                <a:tc>
                  <a:txBody>
                    <a:bodyPr/>
                    <a:lstStyle/>
                    <a:p>
                      <a:pPr>
                        <a:lnSpc>
                          <a:spcPct val="107000"/>
                        </a:lnSpc>
                        <a:spcAft>
                          <a:spcPts val="0"/>
                        </a:spcAft>
                      </a:pPr>
                      <a:r>
                        <a:rPr lang="en-US" sz="1600" b="0" dirty="0">
                          <a:solidFill>
                            <a:schemeClr val="tx1"/>
                          </a:solidFill>
                          <a:effectLst/>
                        </a:rPr>
                        <a:t>DGEE</a:t>
                      </a:r>
                      <a:endParaRPr lang="en-US" sz="1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B w="12700" cap="flat" cmpd="sng" algn="ctr">
                      <a:solidFill>
                        <a:schemeClr val="bg2">
                          <a:lumMod val="75000"/>
                        </a:schemeClr>
                      </a:solidFill>
                      <a:prstDash val="solid"/>
                      <a:round/>
                      <a:headEnd type="none" w="med" len="med"/>
                      <a:tailEnd type="none" w="med" len="med"/>
                    </a:lnB>
                    <a:solidFill>
                      <a:schemeClr val="bg2">
                        <a:lumMod val="90000"/>
                      </a:schemeClr>
                    </a:solidFill>
                  </a:tcPr>
                </a:tc>
                <a:tc>
                  <a:txBody>
                    <a:bodyPr/>
                    <a:lstStyle/>
                    <a:p>
                      <a:pPr>
                        <a:lnSpc>
                          <a:spcPct val="107000"/>
                        </a:lnSpc>
                        <a:spcAft>
                          <a:spcPts val="0"/>
                        </a:spcAft>
                      </a:pPr>
                      <a:r>
                        <a:rPr lang="en-US" sz="1600" dirty="0" err="1">
                          <a:effectLst/>
                        </a:rPr>
                        <a:t>Mensual</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B w="12700" cap="flat" cmpd="sng" algn="ctr">
                      <a:solidFill>
                        <a:schemeClr val="bg2">
                          <a:lumMod val="75000"/>
                        </a:schemeClr>
                      </a:solidFill>
                      <a:prstDash val="solid"/>
                      <a:round/>
                      <a:headEnd type="none" w="med" len="med"/>
                      <a:tailEnd type="none" w="med" len="med"/>
                    </a:lnB>
                    <a:solidFill>
                      <a:schemeClr val="bg2">
                        <a:lumMod val="90000"/>
                      </a:schemeClr>
                    </a:solidFill>
                  </a:tcPr>
                </a:tc>
                <a:tc>
                  <a:txBody>
                    <a:bodyPr/>
                    <a:lstStyle/>
                    <a:p>
                      <a:pPr>
                        <a:lnSpc>
                          <a:spcPct val="107000"/>
                        </a:lnSpc>
                        <a:spcAft>
                          <a:spcPts val="0"/>
                        </a:spcAft>
                      </a:pPr>
                      <a:r>
                        <a:rPr lang="en-US" sz="1600" dirty="0">
                          <a:effectLst/>
                        </a:rPr>
                        <a:t>EMOE CONST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B w="12700" cap="flat" cmpd="sng" algn="ctr">
                      <a:solidFill>
                        <a:schemeClr val="bg2">
                          <a:lumMod val="75000"/>
                        </a:schemeClr>
                      </a:solidFill>
                      <a:prstDash val="solid"/>
                      <a:round/>
                      <a:headEnd type="none" w="med" len="med"/>
                      <a:tailEnd type="none" w="med" len="med"/>
                    </a:lnB>
                    <a:solidFill>
                      <a:schemeClr val="bg2">
                        <a:lumMod val="90000"/>
                      </a:schemeClr>
                    </a:solidFill>
                  </a:tcPr>
                </a:tc>
                <a:tc>
                  <a:txBody>
                    <a:bodyPr/>
                    <a:lstStyle/>
                    <a:p>
                      <a:pPr algn="ctr">
                        <a:lnSpc>
                          <a:spcPct val="107000"/>
                        </a:lnSpc>
                        <a:spcAft>
                          <a:spcPts val="0"/>
                        </a:spcAft>
                      </a:pPr>
                      <a:r>
                        <a:rPr lang="en-US" sz="1600" dirty="0">
                          <a:effectLst/>
                        </a:rPr>
                        <a:t>12.5</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B w="12700" cap="flat" cmpd="sng" algn="ctr">
                      <a:solidFill>
                        <a:schemeClr val="bg2">
                          <a:lumMod val="75000"/>
                        </a:schemeClr>
                      </a:solidFill>
                      <a:prstDash val="solid"/>
                      <a:round/>
                      <a:headEnd type="none" w="med" len="med"/>
                      <a:tailEnd type="none" w="med" len="med"/>
                    </a:lnB>
                    <a:solidFill>
                      <a:schemeClr val="bg2">
                        <a:lumMod val="90000"/>
                      </a:schemeClr>
                    </a:solidFill>
                  </a:tcPr>
                </a:tc>
                <a:tc>
                  <a:txBody>
                    <a:bodyPr/>
                    <a:lstStyle/>
                    <a:p>
                      <a:pPr algn="ctr">
                        <a:lnSpc>
                          <a:spcPct val="107000"/>
                        </a:lnSpc>
                        <a:spcAft>
                          <a:spcPts val="0"/>
                        </a:spcAft>
                      </a:pPr>
                      <a:r>
                        <a:rPr lang="en-US" sz="1600" dirty="0">
                          <a:effectLst/>
                        </a:rPr>
                        <a:t>13.1</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B w="12700" cap="flat" cmpd="sng" algn="ctr">
                      <a:solidFill>
                        <a:schemeClr val="bg2">
                          <a:lumMod val="75000"/>
                        </a:schemeClr>
                      </a:solidFill>
                      <a:prstDash val="solid"/>
                      <a:round/>
                      <a:headEnd type="none" w="med" len="med"/>
                      <a:tailEnd type="none" w="med" len="med"/>
                    </a:lnB>
                    <a:solidFill>
                      <a:schemeClr val="bg2">
                        <a:lumMod val="90000"/>
                      </a:schemeClr>
                    </a:solidFill>
                  </a:tcPr>
                </a:tc>
                <a:tc>
                  <a:txBody>
                    <a:bodyPr/>
                    <a:lstStyle/>
                    <a:p>
                      <a:pPr algn="ctr">
                        <a:lnSpc>
                          <a:spcPct val="107000"/>
                        </a:lnSpc>
                        <a:spcAft>
                          <a:spcPts val="0"/>
                        </a:spcAft>
                      </a:pPr>
                      <a:r>
                        <a:rPr lang="en-US" sz="1600" dirty="0">
                          <a:effectLst/>
                        </a:rPr>
                        <a:t>7.3</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B w="12700" cap="flat" cmpd="sng" algn="ctr">
                      <a:solidFill>
                        <a:schemeClr val="bg2">
                          <a:lumMod val="75000"/>
                        </a:schemeClr>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4047565697"/>
                  </a:ext>
                </a:extLst>
              </a:tr>
              <a:tr h="294056">
                <a:tc>
                  <a:txBody>
                    <a:bodyPr/>
                    <a:lstStyle/>
                    <a:p>
                      <a:pPr>
                        <a:lnSpc>
                          <a:spcPct val="107000"/>
                        </a:lnSpc>
                        <a:spcAft>
                          <a:spcPts val="0"/>
                        </a:spcAft>
                      </a:pPr>
                      <a:r>
                        <a:rPr lang="en-US" sz="1600" b="0" dirty="0">
                          <a:solidFill>
                            <a:schemeClr val="tx1"/>
                          </a:solidFill>
                          <a:effectLst/>
                        </a:rPr>
                        <a:t>DGEE</a:t>
                      </a:r>
                      <a:endParaRPr lang="en-US" sz="1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noFill/>
                  </a:tcPr>
                </a:tc>
                <a:tc>
                  <a:txBody>
                    <a:bodyPr/>
                    <a:lstStyle/>
                    <a:p>
                      <a:pPr>
                        <a:lnSpc>
                          <a:spcPct val="107000"/>
                        </a:lnSpc>
                        <a:spcAft>
                          <a:spcPts val="0"/>
                        </a:spcAft>
                      </a:pPr>
                      <a:r>
                        <a:rPr lang="en-US" sz="1600" dirty="0" err="1">
                          <a:effectLst/>
                        </a:rPr>
                        <a:t>Mensual</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noFill/>
                  </a:tcPr>
                </a:tc>
                <a:tc>
                  <a:txBody>
                    <a:bodyPr/>
                    <a:lstStyle/>
                    <a:p>
                      <a:pPr>
                        <a:lnSpc>
                          <a:spcPct val="107000"/>
                        </a:lnSpc>
                        <a:spcAft>
                          <a:spcPts val="0"/>
                        </a:spcAft>
                      </a:pPr>
                      <a:r>
                        <a:rPr lang="en-US" sz="1600" dirty="0">
                          <a:effectLst/>
                        </a:rPr>
                        <a:t>EMOE MAN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noFill/>
                  </a:tcPr>
                </a:tc>
                <a:tc>
                  <a:txBody>
                    <a:bodyPr/>
                    <a:lstStyle/>
                    <a:p>
                      <a:pPr algn="ctr">
                        <a:lnSpc>
                          <a:spcPct val="107000"/>
                        </a:lnSpc>
                        <a:spcAft>
                          <a:spcPts val="0"/>
                        </a:spcAft>
                      </a:pPr>
                      <a:r>
                        <a:rPr lang="en-US" sz="1600" dirty="0">
                          <a:effectLst/>
                        </a:rPr>
                        <a:t>21.9</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noFill/>
                  </a:tcPr>
                </a:tc>
                <a:tc>
                  <a:txBody>
                    <a:bodyPr/>
                    <a:lstStyle/>
                    <a:p>
                      <a:pPr algn="ctr">
                        <a:lnSpc>
                          <a:spcPct val="107000"/>
                        </a:lnSpc>
                        <a:spcAft>
                          <a:spcPts val="0"/>
                        </a:spcAft>
                      </a:pPr>
                      <a:r>
                        <a:rPr lang="en-US" sz="1600" dirty="0">
                          <a:effectLst/>
                        </a:rPr>
                        <a:t>25.3</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noFill/>
                  </a:tcPr>
                </a:tc>
                <a:tc>
                  <a:txBody>
                    <a:bodyPr/>
                    <a:lstStyle/>
                    <a:p>
                      <a:pPr algn="ctr">
                        <a:lnSpc>
                          <a:spcPct val="107000"/>
                        </a:lnSpc>
                        <a:spcAft>
                          <a:spcPts val="0"/>
                        </a:spcAft>
                      </a:pPr>
                      <a:r>
                        <a:rPr lang="en-US" sz="1600" dirty="0">
                          <a:effectLst/>
                        </a:rPr>
                        <a:t>11.0</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noFill/>
                  </a:tcPr>
                </a:tc>
                <a:extLst>
                  <a:ext uri="{0D108BD9-81ED-4DB2-BD59-A6C34878D82A}">
                    <a16:rowId xmlns:a16="http://schemas.microsoft.com/office/drawing/2014/main" val="4130783562"/>
                  </a:ext>
                </a:extLst>
              </a:tr>
              <a:tr h="294056">
                <a:tc>
                  <a:txBody>
                    <a:bodyPr/>
                    <a:lstStyle/>
                    <a:p>
                      <a:pPr>
                        <a:lnSpc>
                          <a:spcPct val="107000"/>
                        </a:lnSpc>
                        <a:spcAft>
                          <a:spcPts val="0"/>
                        </a:spcAft>
                      </a:pPr>
                      <a:r>
                        <a:rPr lang="en-US" sz="1600" b="0" dirty="0">
                          <a:solidFill>
                            <a:schemeClr val="tx1"/>
                          </a:solidFill>
                          <a:effectLst/>
                        </a:rPr>
                        <a:t>DGEE</a:t>
                      </a:r>
                      <a:endParaRPr lang="en-US" sz="1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noFill/>
                  </a:tcPr>
                </a:tc>
                <a:tc>
                  <a:txBody>
                    <a:bodyPr/>
                    <a:lstStyle/>
                    <a:p>
                      <a:pPr>
                        <a:lnSpc>
                          <a:spcPct val="107000"/>
                        </a:lnSpc>
                        <a:spcAft>
                          <a:spcPts val="0"/>
                        </a:spcAft>
                      </a:pPr>
                      <a:r>
                        <a:rPr lang="en-US" sz="1600" dirty="0" err="1">
                          <a:effectLst/>
                        </a:rPr>
                        <a:t>Mensual</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noFill/>
                  </a:tcPr>
                </a:tc>
                <a:tc>
                  <a:txBody>
                    <a:bodyPr/>
                    <a:lstStyle/>
                    <a:p>
                      <a:pPr>
                        <a:lnSpc>
                          <a:spcPct val="107000"/>
                        </a:lnSpc>
                        <a:spcAft>
                          <a:spcPts val="0"/>
                        </a:spcAft>
                      </a:pPr>
                      <a:r>
                        <a:rPr lang="en-US" sz="1600" dirty="0">
                          <a:effectLst/>
                        </a:rPr>
                        <a:t>EMS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noFill/>
                  </a:tcPr>
                </a:tc>
                <a:tc>
                  <a:txBody>
                    <a:bodyPr/>
                    <a:lstStyle/>
                    <a:p>
                      <a:pPr algn="ctr">
                        <a:lnSpc>
                          <a:spcPct val="107000"/>
                        </a:lnSpc>
                        <a:spcAft>
                          <a:spcPts val="0"/>
                        </a:spcAft>
                      </a:pPr>
                      <a:r>
                        <a:rPr lang="en-US" sz="1600" dirty="0">
                          <a:effectLst/>
                        </a:rPr>
                        <a:t>23.5</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noFill/>
                  </a:tcPr>
                </a:tc>
                <a:tc>
                  <a:txBody>
                    <a:bodyPr/>
                    <a:lstStyle/>
                    <a:p>
                      <a:pPr algn="ctr">
                        <a:lnSpc>
                          <a:spcPct val="107000"/>
                        </a:lnSpc>
                        <a:spcAft>
                          <a:spcPts val="0"/>
                        </a:spcAft>
                      </a:pPr>
                      <a:r>
                        <a:rPr lang="en-US" sz="1600" dirty="0">
                          <a:solidFill>
                            <a:srgbClr val="8E0000"/>
                          </a:solidFill>
                          <a:effectLst/>
                        </a:rPr>
                        <a:t>61.3</a:t>
                      </a:r>
                      <a:endParaRPr lang="en-US" sz="1600" dirty="0">
                        <a:solidFill>
                          <a:srgbClr val="8E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noFill/>
                  </a:tcPr>
                </a:tc>
                <a:tc>
                  <a:txBody>
                    <a:bodyPr/>
                    <a:lstStyle/>
                    <a:p>
                      <a:pPr algn="ctr">
                        <a:lnSpc>
                          <a:spcPct val="107000"/>
                        </a:lnSpc>
                        <a:spcAft>
                          <a:spcPts val="0"/>
                        </a:spcAft>
                      </a:pPr>
                      <a:r>
                        <a:rPr lang="en-US" sz="1600" dirty="0">
                          <a:effectLst/>
                        </a:rPr>
                        <a:t>13.5</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noFill/>
                  </a:tcPr>
                </a:tc>
                <a:extLst>
                  <a:ext uri="{0D108BD9-81ED-4DB2-BD59-A6C34878D82A}">
                    <a16:rowId xmlns:a16="http://schemas.microsoft.com/office/drawing/2014/main" val="961320344"/>
                  </a:ext>
                </a:extLst>
              </a:tr>
              <a:tr h="294056">
                <a:tc>
                  <a:txBody>
                    <a:bodyPr/>
                    <a:lstStyle/>
                    <a:p>
                      <a:pPr>
                        <a:lnSpc>
                          <a:spcPct val="107000"/>
                        </a:lnSpc>
                        <a:spcAft>
                          <a:spcPts val="0"/>
                        </a:spcAft>
                      </a:pPr>
                      <a:r>
                        <a:rPr lang="en-US" sz="1600" b="0" dirty="0">
                          <a:solidFill>
                            <a:schemeClr val="tx1"/>
                          </a:solidFill>
                          <a:effectLst/>
                        </a:rPr>
                        <a:t>DGEE</a:t>
                      </a:r>
                      <a:endParaRPr lang="en-US" sz="1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noFill/>
                  </a:tcPr>
                </a:tc>
                <a:tc>
                  <a:txBody>
                    <a:bodyPr/>
                    <a:lstStyle/>
                    <a:p>
                      <a:pPr>
                        <a:lnSpc>
                          <a:spcPct val="107000"/>
                        </a:lnSpc>
                        <a:spcAft>
                          <a:spcPts val="0"/>
                        </a:spcAft>
                      </a:pPr>
                      <a:r>
                        <a:rPr lang="en-US" sz="1600" dirty="0" err="1">
                          <a:effectLst/>
                        </a:rPr>
                        <a:t>Mensual</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noFill/>
                  </a:tcPr>
                </a:tc>
                <a:tc>
                  <a:txBody>
                    <a:bodyPr/>
                    <a:lstStyle/>
                    <a:p>
                      <a:pPr>
                        <a:lnSpc>
                          <a:spcPct val="107000"/>
                        </a:lnSpc>
                        <a:spcAft>
                          <a:spcPts val="0"/>
                        </a:spcAft>
                      </a:pPr>
                      <a:r>
                        <a:rPr lang="en-US" sz="1600" dirty="0">
                          <a:effectLst/>
                        </a:rPr>
                        <a:t>ENEC</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noFill/>
                  </a:tcPr>
                </a:tc>
                <a:tc>
                  <a:txBody>
                    <a:bodyPr/>
                    <a:lstStyle/>
                    <a:p>
                      <a:pPr algn="ctr">
                        <a:lnSpc>
                          <a:spcPct val="107000"/>
                        </a:lnSpc>
                        <a:spcAft>
                          <a:spcPts val="0"/>
                        </a:spcAft>
                      </a:pPr>
                      <a:r>
                        <a:rPr lang="en-US" sz="1600" dirty="0">
                          <a:solidFill>
                            <a:srgbClr val="8E0000"/>
                          </a:solidFill>
                          <a:effectLst/>
                        </a:rPr>
                        <a:t>30.1</a:t>
                      </a:r>
                      <a:endParaRPr lang="en-US" sz="1600" dirty="0">
                        <a:solidFill>
                          <a:srgbClr val="8E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noFill/>
                  </a:tcPr>
                </a:tc>
                <a:tc>
                  <a:txBody>
                    <a:bodyPr/>
                    <a:lstStyle/>
                    <a:p>
                      <a:pPr algn="ctr">
                        <a:lnSpc>
                          <a:spcPct val="107000"/>
                        </a:lnSpc>
                        <a:spcAft>
                          <a:spcPts val="0"/>
                        </a:spcAft>
                      </a:pPr>
                      <a:r>
                        <a:rPr lang="en-US" sz="1600" dirty="0">
                          <a:solidFill>
                            <a:srgbClr val="8E0000"/>
                          </a:solidFill>
                          <a:effectLst/>
                        </a:rPr>
                        <a:t>63.0</a:t>
                      </a:r>
                      <a:endParaRPr lang="en-US" sz="1600" dirty="0">
                        <a:solidFill>
                          <a:srgbClr val="8E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noFill/>
                  </a:tcPr>
                </a:tc>
                <a:tc>
                  <a:txBody>
                    <a:bodyPr/>
                    <a:lstStyle/>
                    <a:p>
                      <a:pPr algn="ctr">
                        <a:lnSpc>
                          <a:spcPct val="107000"/>
                        </a:lnSpc>
                        <a:spcAft>
                          <a:spcPts val="0"/>
                        </a:spcAft>
                      </a:pPr>
                      <a:r>
                        <a:rPr lang="en-US" sz="1600" dirty="0">
                          <a:effectLst/>
                        </a:rPr>
                        <a:t>17.3</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noFill/>
                  </a:tcPr>
                </a:tc>
                <a:extLst>
                  <a:ext uri="{0D108BD9-81ED-4DB2-BD59-A6C34878D82A}">
                    <a16:rowId xmlns:a16="http://schemas.microsoft.com/office/drawing/2014/main" val="4272106114"/>
                  </a:ext>
                </a:extLst>
              </a:tr>
              <a:tr h="294056">
                <a:tc>
                  <a:txBody>
                    <a:bodyPr/>
                    <a:lstStyle/>
                    <a:p>
                      <a:pPr>
                        <a:lnSpc>
                          <a:spcPct val="107000"/>
                        </a:lnSpc>
                        <a:spcAft>
                          <a:spcPts val="0"/>
                        </a:spcAft>
                      </a:pPr>
                      <a:r>
                        <a:rPr lang="en-US" sz="1600" b="0" dirty="0">
                          <a:solidFill>
                            <a:schemeClr val="tx1"/>
                          </a:solidFill>
                          <a:effectLst/>
                        </a:rPr>
                        <a:t>DGEGSPJ</a:t>
                      </a:r>
                      <a:endParaRPr lang="en-US" sz="1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T w="12700" cap="flat" cmpd="sng" algn="ctr">
                      <a:solidFill>
                        <a:schemeClr val="bg2">
                          <a:lumMod val="75000"/>
                        </a:schemeClr>
                      </a:solidFill>
                      <a:prstDash val="solid"/>
                      <a:round/>
                      <a:headEnd type="none" w="med" len="med"/>
                      <a:tailEnd type="none" w="med" len="med"/>
                    </a:lnT>
                    <a:solidFill>
                      <a:schemeClr val="bg2">
                        <a:lumMod val="90000"/>
                      </a:schemeClr>
                    </a:solidFill>
                  </a:tcPr>
                </a:tc>
                <a:tc>
                  <a:txBody>
                    <a:bodyPr/>
                    <a:lstStyle/>
                    <a:p>
                      <a:pPr>
                        <a:lnSpc>
                          <a:spcPct val="107000"/>
                        </a:lnSpc>
                        <a:spcAft>
                          <a:spcPts val="0"/>
                        </a:spcAft>
                      </a:pPr>
                      <a:r>
                        <a:rPr lang="en-US" sz="1600" dirty="0" err="1">
                          <a:effectLst/>
                        </a:rPr>
                        <a:t>Anual</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T w="12700" cap="flat" cmpd="sng" algn="ctr">
                      <a:solidFill>
                        <a:schemeClr val="bg2">
                          <a:lumMod val="75000"/>
                        </a:schemeClr>
                      </a:solidFill>
                      <a:prstDash val="solid"/>
                      <a:round/>
                      <a:headEnd type="none" w="med" len="med"/>
                      <a:tailEnd type="none" w="med" len="med"/>
                    </a:lnT>
                    <a:solidFill>
                      <a:schemeClr val="bg2">
                        <a:lumMod val="90000"/>
                      </a:schemeClr>
                    </a:solidFill>
                  </a:tcPr>
                </a:tc>
                <a:tc>
                  <a:txBody>
                    <a:bodyPr/>
                    <a:lstStyle/>
                    <a:p>
                      <a:pPr>
                        <a:lnSpc>
                          <a:spcPct val="107000"/>
                        </a:lnSpc>
                        <a:spcAft>
                          <a:spcPts val="0"/>
                        </a:spcAft>
                      </a:pPr>
                      <a:r>
                        <a:rPr lang="en-US" sz="1600" dirty="0">
                          <a:effectLst/>
                        </a:rPr>
                        <a:t>ENVIPE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T w="12700" cap="flat" cmpd="sng" algn="ctr">
                      <a:solidFill>
                        <a:schemeClr val="bg2">
                          <a:lumMod val="75000"/>
                        </a:schemeClr>
                      </a:solidFill>
                      <a:prstDash val="solid"/>
                      <a:round/>
                      <a:headEnd type="none" w="med" len="med"/>
                      <a:tailEnd type="none" w="med" len="med"/>
                    </a:lnT>
                    <a:solidFill>
                      <a:schemeClr val="bg2">
                        <a:lumMod val="90000"/>
                      </a:schemeClr>
                    </a:solidFill>
                  </a:tcPr>
                </a:tc>
                <a:tc>
                  <a:txBody>
                    <a:bodyPr/>
                    <a:lstStyle/>
                    <a:p>
                      <a:pPr algn="ctr">
                        <a:lnSpc>
                          <a:spcPct val="107000"/>
                        </a:lnSpc>
                        <a:spcAft>
                          <a:spcPts val="0"/>
                        </a:spcAft>
                      </a:pPr>
                      <a:r>
                        <a:rPr lang="en-US" sz="1600" dirty="0">
                          <a:effectLst/>
                        </a:rPr>
                        <a:t>6.3</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T w="12700" cap="flat" cmpd="sng" algn="ctr">
                      <a:solidFill>
                        <a:schemeClr val="bg2">
                          <a:lumMod val="75000"/>
                        </a:schemeClr>
                      </a:solidFill>
                      <a:prstDash val="solid"/>
                      <a:round/>
                      <a:headEnd type="none" w="med" len="med"/>
                      <a:tailEnd type="none" w="med" len="med"/>
                    </a:lnT>
                    <a:solidFill>
                      <a:schemeClr val="bg2">
                        <a:lumMod val="90000"/>
                      </a:schemeClr>
                    </a:solidFill>
                  </a:tcPr>
                </a:tc>
                <a:tc>
                  <a:txBody>
                    <a:bodyPr/>
                    <a:lstStyle/>
                    <a:p>
                      <a:pPr algn="ctr">
                        <a:lnSpc>
                          <a:spcPct val="107000"/>
                        </a:lnSpc>
                        <a:spcAft>
                          <a:spcPts val="0"/>
                        </a:spcAft>
                      </a:pPr>
                      <a:r>
                        <a:rPr lang="en-US" sz="1600" dirty="0">
                          <a:effectLst/>
                        </a:rPr>
                        <a:t>8.8</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T w="12700" cap="flat" cmpd="sng" algn="ctr">
                      <a:solidFill>
                        <a:schemeClr val="bg2">
                          <a:lumMod val="75000"/>
                        </a:schemeClr>
                      </a:solidFill>
                      <a:prstDash val="solid"/>
                      <a:round/>
                      <a:headEnd type="none" w="med" len="med"/>
                      <a:tailEnd type="none" w="med" len="med"/>
                    </a:lnT>
                    <a:solidFill>
                      <a:schemeClr val="bg2">
                        <a:lumMod val="90000"/>
                      </a:schemeClr>
                    </a:solidFill>
                  </a:tcPr>
                </a:tc>
                <a:tc>
                  <a:txBody>
                    <a:bodyPr/>
                    <a:lstStyle/>
                    <a:p>
                      <a:pPr algn="ctr">
                        <a:lnSpc>
                          <a:spcPct val="107000"/>
                        </a:lnSpc>
                        <a:spcAft>
                          <a:spcPts val="0"/>
                        </a:spcAft>
                      </a:pPr>
                      <a:r>
                        <a:rPr lang="en-US" sz="1600" dirty="0">
                          <a:effectLst/>
                        </a:rPr>
                        <a:t>3.6</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T w="12700" cap="flat" cmpd="sng" algn="ctr">
                      <a:solidFill>
                        <a:schemeClr val="bg2">
                          <a:lumMod val="75000"/>
                        </a:schemeClr>
                      </a:solidFill>
                      <a:prstDash val="solid"/>
                      <a:round/>
                      <a:headEnd type="none" w="med" len="med"/>
                      <a:tailEnd type="none" w="med" len="med"/>
                    </a:lnT>
                    <a:solidFill>
                      <a:schemeClr val="bg2">
                        <a:lumMod val="90000"/>
                      </a:schemeClr>
                    </a:solidFill>
                  </a:tcPr>
                </a:tc>
                <a:extLst>
                  <a:ext uri="{0D108BD9-81ED-4DB2-BD59-A6C34878D82A}">
                    <a16:rowId xmlns:a16="http://schemas.microsoft.com/office/drawing/2014/main" val="3570572518"/>
                  </a:ext>
                </a:extLst>
              </a:tr>
              <a:tr h="294056">
                <a:tc>
                  <a:txBody>
                    <a:bodyPr/>
                    <a:lstStyle/>
                    <a:p>
                      <a:pPr>
                        <a:lnSpc>
                          <a:spcPct val="107000"/>
                        </a:lnSpc>
                        <a:spcAft>
                          <a:spcPts val="0"/>
                        </a:spcAft>
                      </a:pPr>
                      <a:r>
                        <a:rPr lang="en-US" sz="1600" b="0" dirty="0">
                          <a:solidFill>
                            <a:schemeClr val="tx1"/>
                          </a:solidFill>
                          <a:effectLst/>
                        </a:rPr>
                        <a:t>DGEGSPJ</a:t>
                      </a:r>
                      <a:endParaRPr lang="en-US" sz="1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2">
                        <a:lumMod val="90000"/>
                      </a:schemeClr>
                    </a:solidFill>
                  </a:tcPr>
                </a:tc>
                <a:tc>
                  <a:txBody>
                    <a:bodyPr/>
                    <a:lstStyle/>
                    <a:p>
                      <a:pPr>
                        <a:lnSpc>
                          <a:spcPct val="107000"/>
                        </a:lnSpc>
                        <a:spcAft>
                          <a:spcPts val="0"/>
                        </a:spcAft>
                      </a:pPr>
                      <a:r>
                        <a:rPr lang="en-US" sz="1600">
                          <a:effectLst/>
                        </a:rPr>
                        <a:t>Bienal</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2">
                        <a:lumMod val="90000"/>
                      </a:schemeClr>
                    </a:solidFill>
                  </a:tcPr>
                </a:tc>
                <a:tc>
                  <a:txBody>
                    <a:bodyPr/>
                    <a:lstStyle/>
                    <a:p>
                      <a:pPr>
                        <a:lnSpc>
                          <a:spcPct val="107000"/>
                        </a:lnSpc>
                        <a:spcAft>
                          <a:spcPts val="0"/>
                        </a:spcAft>
                      </a:pPr>
                      <a:r>
                        <a:rPr lang="en-US" sz="1600">
                          <a:effectLst/>
                        </a:rPr>
                        <a:t>ENVE</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2">
                        <a:lumMod val="90000"/>
                      </a:schemeClr>
                    </a:solidFill>
                  </a:tcPr>
                </a:tc>
                <a:tc>
                  <a:txBody>
                    <a:bodyPr/>
                    <a:lstStyle/>
                    <a:p>
                      <a:pPr algn="ctr">
                        <a:lnSpc>
                          <a:spcPct val="107000"/>
                        </a:lnSpc>
                        <a:spcAft>
                          <a:spcPts val="0"/>
                        </a:spcAft>
                      </a:pPr>
                      <a:r>
                        <a:rPr lang="en-US" sz="1600" dirty="0">
                          <a:effectLst/>
                        </a:rPr>
                        <a:t>7.5</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2">
                        <a:lumMod val="90000"/>
                      </a:schemeClr>
                    </a:solidFill>
                  </a:tcPr>
                </a:tc>
                <a:tc>
                  <a:txBody>
                    <a:bodyPr/>
                    <a:lstStyle/>
                    <a:p>
                      <a:pPr algn="ctr">
                        <a:lnSpc>
                          <a:spcPct val="107000"/>
                        </a:lnSpc>
                        <a:spcAft>
                          <a:spcPts val="0"/>
                        </a:spcAft>
                      </a:pPr>
                      <a:r>
                        <a:rPr lang="en-US" sz="1600" dirty="0">
                          <a:effectLst/>
                        </a:rPr>
                        <a:t>17.7</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2">
                        <a:lumMod val="90000"/>
                      </a:schemeClr>
                    </a:solidFill>
                  </a:tcPr>
                </a:tc>
                <a:tc>
                  <a:txBody>
                    <a:bodyPr/>
                    <a:lstStyle/>
                    <a:p>
                      <a:pPr algn="ctr">
                        <a:lnSpc>
                          <a:spcPct val="107000"/>
                        </a:lnSpc>
                        <a:spcAft>
                          <a:spcPts val="0"/>
                        </a:spcAft>
                      </a:pPr>
                      <a:r>
                        <a:rPr lang="en-US" sz="1600" dirty="0">
                          <a:effectLst/>
                        </a:rPr>
                        <a:t>5.1</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2">
                        <a:lumMod val="90000"/>
                      </a:schemeClr>
                    </a:solidFill>
                  </a:tcPr>
                </a:tc>
                <a:extLst>
                  <a:ext uri="{0D108BD9-81ED-4DB2-BD59-A6C34878D82A}">
                    <a16:rowId xmlns:a16="http://schemas.microsoft.com/office/drawing/2014/main" val="684635733"/>
                  </a:ext>
                </a:extLst>
              </a:tr>
              <a:tr h="294056">
                <a:tc>
                  <a:txBody>
                    <a:bodyPr/>
                    <a:lstStyle/>
                    <a:p>
                      <a:pPr>
                        <a:lnSpc>
                          <a:spcPct val="107000"/>
                        </a:lnSpc>
                        <a:spcAft>
                          <a:spcPts val="0"/>
                        </a:spcAft>
                      </a:pPr>
                      <a:r>
                        <a:rPr lang="en-US" sz="1600" b="0" dirty="0">
                          <a:solidFill>
                            <a:schemeClr val="tx1"/>
                          </a:solidFill>
                          <a:effectLst/>
                        </a:rPr>
                        <a:t>DGEGSPJ</a:t>
                      </a:r>
                      <a:endParaRPr lang="en-US" sz="1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B w="12700" cap="flat" cmpd="sng" algn="ctr">
                      <a:solidFill>
                        <a:schemeClr val="bg2">
                          <a:lumMod val="75000"/>
                        </a:schemeClr>
                      </a:solidFill>
                      <a:prstDash val="solid"/>
                      <a:round/>
                      <a:headEnd type="none" w="med" len="med"/>
                      <a:tailEnd type="none" w="med" len="med"/>
                    </a:lnB>
                    <a:solidFill>
                      <a:schemeClr val="bg2">
                        <a:lumMod val="90000"/>
                      </a:schemeClr>
                    </a:solidFill>
                  </a:tcPr>
                </a:tc>
                <a:tc>
                  <a:txBody>
                    <a:bodyPr/>
                    <a:lstStyle/>
                    <a:p>
                      <a:pPr>
                        <a:lnSpc>
                          <a:spcPct val="107000"/>
                        </a:lnSpc>
                        <a:spcAft>
                          <a:spcPts val="0"/>
                        </a:spcAft>
                      </a:pPr>
                      <a:r>
                        <a:rPr lang="en-US" sz="1600" dirty="0">
                          <a:effectLst/>
                        </a:rPr>
                        <a:t>Trimestral</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B w="12700" cap="flat" cmpd="sng" algn="ctr">
                      <a:solidFill>
                        <a:schemeClr val="bg2">
                          <a:lumMod val="75000"/>
                        </a:schemeClr>
                      </a:solidFill>
                      <a:prstDash val="solid"/>
                      <a:round/>
                      <a:headEnd type="none" w="med" len="med"/>
                      <a:tailEnd type="none" w="med" len="med"/>
                    </a:lnB>
                    <a:solidFill>
                      <a:schemeClr val="bg2">
                        <a:lumMod val="90000"/>
                      </a:schemeClr>
                    </a:solidFill>
                  </a:tcPr>
                </a:tc>
                <a:tc>
                  <a:txBody>
                    <a:bodyPr/>
                    <a:lstStyle/>
                    <a:p>
                      <a:pPr>
                        <a:lnSpc>
                          <a:spcPct val="107000"/>
                        </a:lnSpc>
                        <a:spcAft>
                          <a:spcPts val="0"/>
                        </a:spcAft>
                      </a:pPr>
                      <a:r>
                        <a:rPr lang="en-US" sz="1600" dirty="0">
                          <a:effectLst/>
                        </a:rPr>
                        <a:t>ENSU</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B w="12700" cap="flat" cmpd="sng" algn="ctr">
                      <a:solidFill>
                        <a:schemeClr val="bg2">
                          <a:lumMod val="75000"/>
                        </a:schemeClr>
                      </a:solidFill>
                      <a:prstDash val="solid"/>
                      <a:round/>
                      <a:headEnd type="none" w="med" len="med"/>
                      <a:tailEnd type="none" w="med" len="med"/>
                    </a:lnB>
                    <a:solidFill>
                      <a:schemeClr val="bg2">
                        <a:lumMod val="90000"/>
                      </a:schemeClr>
                    </a:solidFill>
                  </a:tcPr>
                </a:tc>
                <a:tc>
                  <a:txBody>
                    <a:bodyPr/>
                    <a:lstStyle/>
                    <a:p>
                      <a:pPr algn="ctr">
                        <a:lnSpc>
                          <a:spcPct val="107000"/>
                        </a:lnSpc>
                        <a:spcAft>
                          <a:spcPts val="0"/>
                        </a:spcAft>
                      </a:pPr>
                      <a:r>
                        <a:rPr lang="en-US" sz="1600" dirty="0">
                          <a:effectLst/>
                        </a:rPr>
                        <a:t>13.5</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B w="12700" cap="flat" cmpd="sng" algn="ctr">
                      <a:solidFill>
                        <a:schemeClr val="bg2">
                          <a:lumMod val="75000"/>
                        </a:schemeClr>
                      </a:solidFill>
                      <a:prstDash val="solid"/>
                      <a:round/>
                      <a:headEnd type="none" w="med" len="med"/>
                      <a:tailEnd type="none" w="med" len="med"/>
                    </a:lnB>
                    <a:solidFill>
                      <a:schemeClr val="bg2">
                        <a:lumMod val="90000"/>
                      </a:schemeClr>
                    </a:solidFill>
                  </a:tcPr>
                </a:tc>
                <a:tc>
                  <a:txBody>
                    <a:bodyPr/>
                    <a:lstStyle/>
                    <a:p>
                      <a:pPr algn="ctr">
                        <a:lnSpc>
                          <a:spcPct val="107000"/>
                        </a:lnSpc>
                        <a:spcAft>
                          <a:spcPts val="0"/>
                        </a:spcAft>
                      </a:pPr>
                      <a:r>
                        <a:rPr lang="en-US" sz="1600" dirty="0">
                          <a:solidFill>
                            <a:srgbClr val="8E0000"/>
                          </a:solidFill>
                          <a:effectLst/>
                        </a:rPr>
                        <a:t>44.1</a:t>
                      </a:r>
                      <a:endParaRPr lang="en-US" sz="1600" dirty="0">
                        <a:solidFill>
                          <a:srgbClr val="8E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B w="12700" cap="flat" cmpd="sng" algn="ctr">
                      <a:solidFill>
                        <a:schemeClr val="bg2">
                          <a:lumMod val="75000"/>
                        </a:schemeClr>
                      </a:solidFill>
                      <a:prstDash val="solid"/>
                      <a:round/>
                      <a:headEnd type="none" w="med" len="med"/>
                      <a:tailEnd type="none" w="med" len="med"/>
                    </a:lnB>
                    <a:solidFill>
                      <a:schemeClr val="bg2">
                        <a:lumMod val="90000"/>
                      </a:schemeClr>
                    </a:solidFill>
                  </a:tcPr>
                </a:tc>
                <a:tc>
                  <a:txBody>
                    <a:bodyPr/>
                    <a:lstStyle/>
                    <a:p>
                      <a:pPr algn="ctr">
                        <a:lnSpc>
                          <a:spcPct val="107000"/>
                        </a:lnSpc>
                        <a:spcAft>
                          <a:spcPts val="0"/>
                        </a:spcAft>
                      </a:pPr>
                      <a:r>
                        <a:rPr lang="en-US" sz="1600" dirty="0">
                          <a:effectLst/>
                        </a:rPr>
                        <a:t>6.9</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B w="12700" cap="flat" cmpd="sng" algn="ctr">
                      <a:solidFill>
                        <a:schemeClr val="bg2">
                          <a:lumMod val="75000"/>
                        </a:schemeClr>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737703932"/>
                  </a:ext>
                </a:extLst>
              </a:tr>
              <a:tr h="294056">
                <a:tc>
                  <a:txBody>
                    <a:bodyPr/>
                    <a:lstStyle/>
                    <a:p>
                      <a:pPr>
                        <a:lnSpc>
                          <a:spcPct val="107000"/>
                        </a:lnSpc>
                        <a:spcAft>
                          <a:spcPts val="0"/>
                        </a:spcAft>
                      </a:pPr>
                      <a:r>
                        <a:rPr lang="en-US" sz="1600" b="0" dirty="0">
                          <a:solidFill>
                            <a:schemeClr val="tx1"/>
                          </a:solidFill>
                          <a:effectLst/>
                        </a:rPr>
                        <a:t>DGES</a:t>
                      </a:r>
                      <a:endParaRPr lang="en-US" sz="1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noFill/>
                  </a:tcPr>
                </a:tc>
                <a:tc>
                  <a:txBody>
                    <a:bodyPr/>
                    <a:lstStyle/>
                    <a:p>
                      <a:pPr>
                        <a:lnSpc>
                          <a:spcPct val="107000"/>
                        </a:lnSpc>
                        <a:spcAft>
                          <a:spcPts val="0"/>
                        </a:spcAft>
                      </a:pPr>
                      <a:r>
                        <a:rPr lang="en-US" sz="1600" dirty="0" err="1">
                          <a:effectLst/>
                        </a:rPr>
                        <a:t>Mensual</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noFill/>
                  </a:tcPr>
                </a:tc>
                <a:tc>
                  <a:txBody>
                    <a:bodyPr/>
                    <a:lstStyle/>
                    <a:p>
                      <a:pPr>
                        <a:lnSpc>
                          <a:spcPct val="107000"/>
                        </a:lnSpc>
                        <a:spcAft>
                          <a:spcPts val="0"/>
                        </a:spcAft>
                      </a:pPr>
                      <a:r>
                        <a:rPr lang="en-US" sz="1600" dirty="0">
                          <a:effectLst/>
                        </a:rPr>
                        <a:t>ENCO</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noFill/>
                  </a:tcPr>
                </a:tc>
                <a:tc>
                  <a:txBody>
                    <a:bodyPr/>
                    <a:lstStyle/>
                    <a:p>
                      <a:pPr algn="ctr">
                        <a:lnSpc>
                          <a:spcPct val="107000"/>
                        </a:lnSpc>
                        <a:spcAft>
                          <a:spcPts val="0"/>
                        </a:spcAft>
                      </a:pPr>
                      <a:r>
                        <a:rPr lang="en-US" sz="1600">
                          <a:effectLst/>
                        </a:rPr>
                        <a:t>3.7</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noFill/>
                  </a:tcPr>
                </a:tc>
                <a:tc>
                  <a:txBody>
                    <a:bodyPr/>
                    <a:lstStyle/>
                    <a:p>
                      <a:pPr algn="ctr">
                        <a:lnSpc>
                          <a:spcPct val="107000"/>
                        </a:lnSpc>
                        <a:spcAft>
                          <a:spcPts val="0"/>
                        </a:spcAft>
                      </a:pPr>
                      <a:r>
                        <a:rPr lang="en-US" sz="1600">
                          <a:effectLst/>
                        </a:rPr>
                        <a:t>4.4</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noFill/>
                  </a:tcPr>
                </a:tc>
                <a:tc>
                  <a:txBody>
                    <a:bodyPr/>
                    <a:lstStyle/>
                    <a:p>
                      <a:pPr algn="ctr">
                        <a:lnSpc>
                          <a:spcPct val="107000"/>
                        </a:lnSpc>
                        <a:spcAft>
                          <a:spcPts val="0"/>
                        </a:spcAft>
                      </a:pPr>
                      <a:r>
                        <a:rPr lang="en-US" sz="1600" dirty="0">
                          <a:effectLst/>
                        </a:rPr>
                        <a:t>1.7</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noFill/>
                  </a:tcPr>
                </a:tc>
                <a:extLst>
                  <a:ext uri="{0D108BD9-81ED-4DB2-BD59-A6C34878D82A}">
                    <a16:rowId xmlns:a16="http://schemas.microsoft.com/office/drawing/2014/main" val="3930898104"/>
                  </a:ext>
                </a:extLst>
              </a:tr>
              <a:tr h="348101">
                <a:tc>
                  <a:txBody>
                    <a:bodyPr/>
                    <a:lstStyle/>
                    <a:p>
                      <a:pPr>
                        <a:lnSpc>
                          <a:spcPct val="107000"/>
                        </a:lnSpc>
                        <a:spcAft>
                          <a:spcPts val="0"/>
                        </a:spcAft>
                      </a:pPr>
                      <a:r>
                        <a:rPr lang="en-US" sz="1600" b="0" dirty="0">
                          <a:solidFill>
                            <a:schemeClr val="tx1"/>
                          </a:solidFill>
                          <a:effectLst/>
                        </a:rPr>
                        <a:t>DGES</a:t>
                      </a:r>
                      <a:endParaRPr lang="en-US" sz="1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noFill/>
                  </a:tcPr>
                </a:tc>
                <a:tc>
                  <a:txBody>
                    <a:bodyPr/>
                    <a:lstStyle/>
                    <a:p>
                      <a:pPr>
                        <a:lnSpc>
                          <a:spcPct val="107000"/>
                        </a:lnSpc>
                        <a:spcAft>
                          <a:spcPts val="0"/>
                        </a:spcAft>
                      </a:pPr>
                      <a:r>
                        <a:rPr lang="en-US" sz="1600" dirty="0">
                          <a:effectLst/>
                        </a:rPr>
                        <a:t>Trimestral</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noFill/>
                  </a:tcPr>
                </a:tc>
                <a:tc>
                  <a:txBody>
                    <a:bodyPr/>
                    <a:lstStyle/>
                    <a:p>
                      <a:pPr>
                        <a:lnSpc>
                          <a:spcPct val="107000"/>
                        </a:lnSpc>
                        <a:spcAft>
                          <a:spcPts val="0"/>
                        </a:spcAft>
                      </a:pPr>
                      <a:r>
                        <a:rPr lang="en-US" sz="1600" dirty="0">
                          <a:effectLst/>
                        </a:rPr>
                        <a:t>ENOE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noFill/>
                  </a:tcPr>
                </a:tc>
                <a:tc>
                  <a:txBody>
                    <a:bodyPr/>
                    <a:lstStyle/>
                    <a:p>
                      <a:pPr algn="ctr">
                        <a:lnSpc>
                          <a:spcPct val="107000"/>
                        </a:lnSpc>
                        <a:spcAft>
                          <a:spcPts val="0"/>
                        </a:spcAft>
                      </a:pPr>
                      <a:r>
                        <a:rPr lang="en-US" sz="1600" dirty="0">
                          <a:effectLst/>
                        </a:rPr>
                        <a:t>11.3</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noFill/>
                  </a:tcPr>
                </a:tc>
                <a:tc>
                  <a:txBody>
                    <a:bodyPr/>
                    <a:lstStyle/>
                    <a:p>
                      <a:pPr algn="ctr">
                        <a:lnSpc>
                          <a:spcPct val="107000"/>
                        </a:lnSpc>
                        <a:spcAft>
                          <a:spcPts val="0"/>
                        </a:spcAft>
                      </a:pPr>
                      <a:r>
                        <a:rPr lang="en-US" sz="1600" dirty="0">
                          <a:effectLst/>
                        </a:rPr>
                        <a:t>18.6</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noFill/>
                  </a:tcPr>
                </a:tc>
                <a:tc>
                  <a:txBody>
                    <a:bodyPr/>
                    <a:lstStyle/>
                    <a:p>
                      <a:pPr algn="ctr">
                        <a:lnSpc>
                          <a:spcPct val="107000"/>
                        </a:lnSpc>
                        <a:spcAft>
                          <a:spcPts val="0"/>
                        </a:spcAft>
                      </a:pPr>
                      <a:r>
                        <a:rPr lang="en-US" sz="1600" dirty="0">
                          <a:effectLst/>
                        </a:rPr>
                        <a:t>5.5</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noFill/>
                  </a:tcPr>
                </a:tc>
                <a:extLst>
                  <a:ext uri="{0D108BD9-81ED-4DB2-BD59-A6C34878D82A}">
                    <a16:rowId xmlns:a16="http://schemas.microsoft.com/office/drawing/2014/main" val="4017625533"/>
                  </a:ext>
                </a:extLst>
              </a:tr>
              <a:tr h="286427">
                <a:tc>
                  <a:txBody>
                    <a:bodyPr/>
                    <a:lstStyle/>
                    <a:p>
                      <a:pPr>
                        <a:lnSpc>
                          <a:spcPct val="107000"/>
                        </a:lnSpc>
                        <a:spcAft>
                          <a:spcPts val="0"/>
                        </a:spcAft>
                      </a:pPr>
                      <a:r>
                        <a:rPr lang="en-US" sz="1600" b="0" dirty="0">
                          <a:solidFill>
                            <a:schemeClr val="tx1"/>
                          </a:solidFill>
                          <a:effectLst/>
                        </a:rPr>
                        <a:t>DGGMA</a:t>
                      </a:r>
                      <a:endParaRPr lang="en-US" sz="1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noFill/>
                  </a:tcPr>
                </a:tc>
                <a:tc>
                  <a:txBody>
                    <a:bodyPr/>
                    <a:lstStyle/>
                    <a:p>
                      <a:pPr>
                        <a:lnSpc>
                          <a:spcPct val="107000"/>
                        </a:lnSpc>
                        <a:spcAft>
                          <a:spcPts val="0"/>
                        </a:spcAft>
                      </a:pPr>
                      <a:r>
                        <a:rPr lang="en-US" sz="1600" dirty="0" err="1">
                          <a:effectLst/>
                        </a:rPr>
                        <a:t>Bienal</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noFill/>
                  </a:tcPr>
                </a:tc>
                <a:tc>
                  <a:txBody>
                    <a:bodyPr/>
                    <a:lstStyle/>
                    <a:p>
                      <a:pPr>
                        <a:lnSpc>
                          <a:spcPct val="107000"/>
                        </a:lnSpc>
                        <a:spcAft>
                          <a:spcPts val="0"/>
                        </a:spcAft>
                      </a:pPr>
                      <a:r>
                        <a:rPr lang="en-US" sz="1600" dirty="0">
                          <a:effectLst/>
                        </a:rPr>
                        <a:t>MOHOMA</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noFill/>
                  </a:tcPr>
                </a:tc>
                <a:tc>
                  <a:txBody>
                    <a:bodyPr/>
                    <a:lstStyle/>
                    <a:p>
                      <a:pPr algn="ctr">
                        <a:lnSpc>
                          <a:spcPct val="107000"/>
                        </a:lnSpc>
                        <a:spcAft>
                          <a:spcPts val="0"/>
                        </a:spcAft>
                      </a:pPr>
                      <a:r>
                        <a:rPr lang="en-US" sz="1600" dirty="0">
                          <a:effectLst/>
                        </a:rPr>
                        <a:t>6.9</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noFill/>
                  </a:tcPr>
                </a:tc>
                <a:tc>
                  <a:txBody>
                    <a:bodyPr/>
                    <a:lstStyle/>
                    <a:p>
                      <a:pPr algn="ctr">
                        <a:lnSpc>
                          <a:spcPct val="107000"/>
                        </a:lnSpc>
                        <a:spcAft>
                          <a:spcPts val="0"/>
                        </a:spcAft>
                      </a:pPr>
                      <a:r>
                        <a:rPr lang="en-US" sz="1600" dirty="0">
                          <a:effectLst/>
                        </a:rPr>
                        <a:t>10.5</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noFill/>
                  </a:tcPr>
                </a:tc>
                <a:tc>
                  <a:txBody>
                    <a:bodyPr/>
                    <a:lstStyle/>
                    <a:p>
                      <a:pPr algn="ctr">
                        <a:lnSpc>
                          <a:spcPct val="107000"/>
                        </a:lnSpc>
                        <a:spcAft>
                          <a:spcPts val="0"/>
                        </a:spcAft>
                      </a:pPr>
                      <a:r>
                        <a:rPr lang="en-US" sz="1600" dirty="0">
                          <a:effectLst/>
                        </a:rPr>
                        <a:t>3.2</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noFill/>
                  </a:tcPr>
                </a:tc>
                <a:extLst>
                  <a:ext uri="{0D108BD9-81ED-4DB2-BD59-A6C34878D82A}">
                    <a16:rowId xmlns:a16="http://schemas.microsoft.com/office/drawing/2014/main" val="555660068"/>
                  </a:ext>
                </a:extLst>
              </a:tr>
              <a:tr h="294056">
                <a:tc>
                  <a:txBody>
                    <a:bodyPr/>
                    <a:lstStyle/>
                    <a:p>
                      <a:pPr>
                        <a:lnSpc>
                          <a:spcPct val="107000"/>
                        </a:lnSpc>
                        <a:spcAft>
                          <a:spcPts val="0"/>
                        </a:spcAft>
                      </a:pPr>
                      <a:r>
                        <a:rPr lang="en-US" sz="1600" dirty="0" err="1">
                          <a:solidFill>
                            <a:schemeClr val="bg1"/>
                          </a:solidFill>
                          <a:effectLst/>
                        </a:rPr>
                        <a:t>Promedio</a:t>
                      </a:r>
                      <a:endParaRPr lang="en-US"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T w="12700" cap="flat" cmpd="sng" algn="ctr">
                      <a:solidFill>
                        <a:schemeClr val="bg2">
                          <a:lumMod val="75000"/>
                        </a:schemeClr>
                      </a:solidFill>
                      <a:prstDash val="solid"/>
                      <a:round/>
                      <a:headEnd type="none" w="med" len="med"/>
                      <a:tailEnd type="none" w="med" len="med"/>
                    </a:lnT>
                    <a:solidFill>
                      <a:srgbClr val="8E0000"/>
                    </a:solidFill>
                  </a:tcPr>
                </a:tc>
                <a:tc>
                  <a:txBody>
                    <a:bodyPr/>
                    <a:lstStyle/>
                    <a:p>
                      <a:pPr>
                        <a:lnSpc>
                          <a:spcPct val="107000"/>
                        </a:lnSpc>
                        <a:spcAft>
                          <a:spcPts val="0"/>
                        </a:spcAft>
                      </a:pPr>
                      <a:r>
                        <a:rPr lang="en-US" sz="1600" dirty="0">
                          <a:solidFill>
                            <a:schemeClr val="bg1"/>
                          </a:solidFill>
                          <a:effectLst/>
                        </a:rPr>
                        <a:t> </a:t>
                      </a:r>
                      <a:endParaRPr lang="en-US"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T w="12700" cap="flat" cmpd="sng" algn="ctr">
                      <a:solidFill>
                        <a:schemeClr val="bg2">
                          <a:lumMod val="75000"/>
                        </a:schemeClr>
                      </a:solidFill>
                      <a:prstDash val="solid"/>
                      <a:round/>
                      <a:headEnd type="none" w="med" len="med"/>
                      <a:tailEnd type="none" w="med" len="med"/>
                    </a:lnT>
                    <a:solidFill>
                      <a:srgbClr val="8E0000"/>
                    </a:solidFill>
                  </a:tcPr>
                </a:tc>
                <a:tc>
                  <a:txBody>
                    <a:bodyPr/>
                    <a:lstStyle/>
                    <a:p>
                      <a:pPr>
                        <a:lnSpc>
                          <a:spcPct val="107000"/>
                        </a:lnSpc>
                        <a:spcAft>
                          <a:spcPts val="0"/>
                        </a:spcAft>
                      </a:pPr>
                      <a:r>
                        <a:rPr lang="en-US" sz="1600" dirty="0">
                          <a:solidFill>
                            <a:schemeClr val="bg1"/>
                          </a:solidFill>
                          <a:effectLst/>
                        </a:rPr>
                        <a:t> </a:t>
                      </a:r>
                      <a:endParaRPr lang="en-US"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T w="12700" cap="flat" cmpd="sng" algn="ctr">
                      <a:solidFill>
                        <a:schemeClr val="bg2">
                          <a:lumMod val="75000"/>
                        </a:schemeClr>
                      </a:solidFill>
                      <a:prstDash val="solid"/>
                      <a:round/>
                      <a:headEnd type="none" w="med" len="med"/>
                      <a:tailEnd type="none" w="med" len="med"/>
                    </a:lnT>
                    <a:solidFill>
                      <a:srgbClr val="8E0000"/>
                    </a:solidFill>
                  </a:tcPr>
                </a:tc>
                <a:tc>
                  <a:txBody>
                    <a:bodyPr/>
                    <a:lstStyle/>
                    <a:p>
                      <a:pPr algn="ctr">
                        <a:lnSpc>
                          <a:spcPct val="107000"/>
                        </a:lnSpc>
                        <a:spcAft>
                          <a:spcPts val="0"/>
                        </a:spcAft>
                      </a:pPr>
                      <a:r>
                        <a:rPr lang="en-US" sz="1600" dirty="0">
                          <a:solidFill>
                            <a:schemeClr val="bg1"/>
                          </a:solidFill>
                          <a:effectLst/>
                        </a:rPr>
                        <a:t>13.6</a:t>
                      </a:r>
                      <a:endParaRPr lang="en-US"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T w="12700" cap="flat" cmpd="sng" algn="ctr">
                      <a:solidFill>
                        <a:schemeClr val="bg2">
                          <a:lumMod val="75000"/>
                        </a:schemeClr>
                      </a:solidFill>
                      <a:prstDash val="solid"/>
                      <a:round/>
                      <a:headEnd type="none" w="med" len="med"/>
                      <a:tailEnd type="none" w="med" len="med"/>
                    </a:lnT>
                    <a:solidFill>
                      <a:srgbClr val="8E0000"/>
                    </a:solidFill>
                  </a:tcPr>
                </a:tc>
                <a:tc>
                  <a:txBody>
                    <a:bodyPr/>
                    <a:lstStyle/>
                    <a:p>
                      <a:pPr algn="ctr">
                        <a:lnSpc>
                          <a:spcPct val="107000"/>
                        </a:lnSpc>
                        <a:spcAft>
                          <a:spcPts val="0"/>
                        </a:spcAft>
                      </a:pPr>
                      <a:r>
                        <a:rPr lang="en-US" sz="1600" dirty="0">
                          <a:solidFill>
                            <a:schemeClr val="bg1"/>
                          </a:solidFill>
                          <a:effectLst/>
                        </a:rPr>
                        <a:t>23.4</a:t>
                      </a:r>
                      <a:endParaRPr lang="en-US"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T w="12700" cap="flat" cmpd="sng" algn="ctr">
                      <a:solidFill>
                        <a:schemeClr val="bg2">
                          <a:lumMod val="75000"/>
                        </a:schemeClr>
                      </a:solidFill>
                      <a:prstDash val="solid"/>
                      <a:round/>
                      <a:headEnd type="none" w="med" len="med"/>
                      <a:tailEnd type="none" w="med" len="med"/>
                    </a:lnT>
                    <a:solidFill>
                      <a:srgbClr val="8E0000"/>
                    </a:solidFill>
                  </a:tcPr>
                </a:tc>
                <a:tc>
                  <a:txBody>
                    <a:bodyPr/>
                    <a:lstStyle/>
                    <a:p>
                      <a:pPr algn="ctr">
                        <a:lnSpc>
                          <a:spcPct val="107000"/>
                        </a:lnSpc>
                        <a:spcAft>
                          <a:spcPts val="0"/>
                        </a:spcAft>
                      </a:pPr>
                      <a:r>
                        <a:rPr lang="en-US" sz="1600" dirty="0">
                          <a:solidFill>
                            <a:schemeClr val="bg1"/>
                          </a:solidFill>
                          <a:effectLst/>
                        </a:rPr>
                        <a:t>8.2</a:t>
                      </a:r>
                      <a:endParaRPr lang="en-US"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T w="12700" cap="flat" cmpd="sng" algn="ctr">
                      <a:solidFill>
                        <a:schemeClr val="bg2">
                          <a:lumMod val="75000"/>
                        </a:schemeClr>
                      </a:solidFill>
                      <a:prstDash val="solid"/>
                      <a:round/>
                      <a:headEnd type="none" w="med" len="med"/>
                      <a:tailEnd type="none" w="med" len="med"/>
                    </a:lnT>
                    <a:solidFill>
                      <a:srgbClr val="8E0000"/>
                    </a:solidFill>
                  </a:tcPr>
                </a:tc>
                <a:extLst>
                  <a:ext uri="{0D108BD9-81ED-4DB2-BD59-A6C34878D82A}">
                    <a16:rowId xmlns:a16="http://schemas.microsoft.com/office/drawing/2014/main" val="3267485465"/>
                  </a:ext>
                </a:extLst>
              </a:tr>
            </a:tbl>
          </a:graphicData>
        </a:graphic>
      </p:graphicFrame>
    </p:spTree>
    <p:extLst>
      <p:ext uri="{BB962C8B-B14F-4D97-AF65-F5344CB8AC3E}">
        <p14:creationId xmlns:p14="http://schemas.microsoft.com/office/powerpoint/2010/main" val="95882047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INEGI2018-Plantilla_Pleca_superior.png" descr="INEGI2018-Plantilla_Pleca_superior.png"/>
          <p:cNvPicPr>
            <a:picLocks noChangeAspect="1"/>
          </p:cNvPicPr>
          <p:nvPr/>
        </p:nvPicPr>
        <p:blipFill>
          <a:blip r:embed="rId2">
            <a:extLst/>
          </a:blip>
          <a:stretch>
            <a:fillRect/>
          </a:stretch>
        </p:blipFill>
        <p:spPr>
          <a:xfrm>
            <a:off x="0" y="-38213"/>
            <a:ext cx="12192000" cy="400941"/>
          </a:xfrm>
          <a:prstGeom prst="rect">
            <a:avLst/>
          </a:prstGeom>
          <a:ln w="12700">
            <a:miter lim="400000"/>
          </a:ln>
        </p:spPr>
      </p:pic>
      <p:sp>
        <p:nvSpPr>
          <p:cNvPr id="3" name="CuadroTexto 2"/>
          <p:cNvSpPr txBox="1"/>
          <p:nvPr/>
        </p:nvSpPr>
        <p:spPr>
          <a:xfrm>
            <a:off x="221226" y="-69794"/>
            <a:ext cx="7064477" cy="461665"/>
          </a:xfrm>
          <a:prstGeom prst="rect">
            <a:avLst/>
          </a:prstGeom>
          <a:noFill/>
        </p:spPr>
        <p:txBody>
          <a:bodyPr wrap="square" rtlCol="0">
            <a:spAutoFit/>
          </a:bodyPr>
          <a:lstStyle/>
          <a:p>
            <a:r>
              <a:rPr lang="es-MX" sz="2400" b="1" dirty="0" smtClean="0">
                <a:solidFill>
                  <a:schemeClr val="bg1"/>
                </a:solidFill>
              </a:rPr>
              <a:t>CONSISTENCIA TOPOLÓGICA</a:t>
            </a:r>
            <a:endParaRPr lang="es-MX" sz="2000" b="1" dirty="0">
              <a:solidFill>
                <a:schemeClr val="bg1"/>
              </a:solidFill>
            </a:endParaRPr>
          </a:p>
        </p:txBody>
      </p:sp>
      <p:pic>
        <p:nvPicPr>
          <p:cNvPr id="4" name="Imagen 3"/>
          <p:cNvPicPr>
            <a:picLocks noChangeAspect="1"/>
          </p:cNvPicPr>
          <p:nvPr/>
        </p:nvPicPr>
        <p:blipFill>
          <a:blip r:embed="rId3"/>
          <a:stretch>
            <a:fillRect/>
          </a:stretch>
        </p:blipFill>
        <p:spPr>
          <a:xfrm>
            <a:off x="-21705" y="6410873"/>
            <a:ext cx="12213706" cy="512362"/>
          </a:xfrm>
          <a:prstGeom prst="rect">
            <a:avLst/>
          </a:prstGeom>
        </p:spPr>
      </p:pic>
      <p:pic>
        <p:nvPicPr>
          <p:cNvPr id="55" name="INEGI2018-Plantilla_Logo_INEGI.png" descr="INEGI2018-Plantilla_Logo_INEGI.png"/>
          <p:cNvPicPr>
            <a:picLocks noChangeAspect="1"/>
          </p:cNvPicPr>
          <p:nvPr/>
        </p:nvPicPr>
        <p:blipFill>
          <a:blip r:embed="rId4">
            <a:extLst/>
          </a:blip>
          <a:srcRect t="31617" b="31617"/>
          <a:stretch>
            <a:fillRect/>
          </a:stretch>
        </p:blipFill>
        <p:spPr>
          <a:xfrm>
            <a:off x="93226" y="6467233"/>
            <a:ext cx="1870380" cy="399642"/>
          </a:xfrm>
          <a:prstGeom prst="rect">
            <a:avLst/>
          </a:prstGeom>
          <a:ln w="12700">
            <a:miter lim="400000"/>
          </a:ln>
        </p:spPr>
      </p:pic>
      <p:sp>
        <p:nvSpPr>
          <p:cNvPr id="7" name="Rectángulo 6"/>
          <p:cNvSpPr/>
          <p:nvPr/>
        </p:nvSpPr>
        <p:spPr>
          <a:xfrm>
            <a:off x="383458" y="993165"/>
            <a:ext cx="5176684" cy="4845557"/>
          </a:xfrm>
          <a:prstGeom prst="rect">
            <a:avLst/>
          </a:prstGeom>
        </p:spPr>
        <p:txBody>
          <a:bodyPr wrap="square">
            <a:spAutoFit/>
          </a:bodyPr>
          <a:lstStyle/>
          <a:p>
            <a:pPr marL="285750" indent="-285750" algn="just">
              <a:lnSpc>
                <a:spcPct val="107000"/>
              </a:lnSpc>
              <a:spcAft>
                <a:spcPts val="600"/>
              </a:spcAft>
              <a:buFont typeface="Arial" panose="020B0604020202020204" pitchFamily="34" charset="0"/>
              <a:buChar char="•"/>
            </a:pPr>
            <a:r>
              <a:rPr lang="es-MX" dirty="0" smtClean="0">
                <a:ea typeface="Calibri" panose="020F0502020204030204" pitchFamily="34" charset="0"/>
                <a:cs typeface="Times New Roman" panose="02020603050405020304" pitchFamily="18" charset="0"/>
              </a:rPr>
              <a:t>En 2018 </a:t>
            </a:r>
            <a:r>
              <a:rPr lang="es-MX" dirty="0">
                <a:ea typeface="Calibri" panose="020F0502020204030204" pitchFamily="34" charset="0"/>
                <a:cs typeface="Times New Roman" panose="02020603050405020304" pitchFamily="18" charset="0"/>
              </a:rPr>
              <a:t>se incorporó el reporte de verificación de consistencia topológica </a:t>
            </a:r>
            <a:r>
              <a:rPr lang="es-MX" dirty="0" smtClean="0">
                <a:ea typeface="Calibri" panose="020F0502020204030204" pitchFamily="34" charset="0"/>
                <a:cs typeface="Times New Roman" panose="02020603050405020304" pitchFamily="18" charset="0"/>
              </a:rPr>
              <a:t>a los metadatos de 9 ciclos de programas. </a:t>
            </a:r>
            <a:endParaRPr lang="en-US" dirty="0">
              <a:ea typeface="Calibri" panose="020F0502020204030204" pitchFamily="34" charset="0"/>
              <a:cs typeface="Times New Roman" panose="02020603050405020304" pitchFamily="18" charset="0"/>
            </a:endParaRPr>
          </a:p>
          <a:p>
            <a:pPr marL="285750" indent="-285750" algn="just">
              <a:lnSpc>
                <a:spcPct val="107000"/>
              </a:lnSpc>
              <a:spcAft>
                <a:spcPts val="600"/>
              </a:spcAft>
              <a:buFont typeface="Arial" panose="020B0604020202020204" pitchFamily="34" charset="0"/>
              <a:buChar char="•"/>
            </a:pPr>
            <a:endParaRPr lang="es-MX" dirty="0" smtClean="0">
              <a:ea typeface="Calibri" panose="020F0502020204030204" pitchFamily="34" charset="0"/>
              <a:cs typeface="Times New Roman" panose="02020603050405020304" pitchFamily="18" charset="0"/>
            </a:endParaRPr>
          </a:p>
          <a:p>
            <a:pPr marL="285750" indent="-285750" algn="just">
              <a:lnSpc>
                <a:spcPct val="107000"/>
              </a:lnSpc>
              <a:spcAft>
                <a:spcPts val="600"/>
              </a:spcAft>
              <a:buFont typeface="Arial" panose="020B0604020202020204" pitchFamily="34" charset="0"/>
              <a:buChar char="•"/>
            </a:pPr>
            <a:r>
              <a:rPr lang="es-MX" dirty="0" smtClean="0">
                <a:ea typeface="Calibri" panose="020F0502020204030204" pitchFamily="34" charset="0"/>
                <a:cs typeface="Times New Roman" panose="02020603050405020304" pitchFamily="18" charset="0"/>
              </a:rPr>
              <a:t>Se desarrolló </a:t>
            </a:r>
            <a:r>
              <a:rPr lang="es-MX" dirty="0">
                <a:ea typeface="Calibri" panose="020F0502020204030204" pitchFamily="34" charset="0"/>
                <a:cs typeface="Times New Roman" panose="02020603050405020304" pitchFamily="18" charset="0"/>
              </a:rPr>
              <a:t>una aplicación para capturar la información de todos los reportes de control de calidad. En el caso de la revisión topológica, dicha herramienta inserta automáticamente los campos que corresponden para que se cumpla con la estructura.</a:t>
            </a:r>
            <a:endParaRPr lang="en-US" dirty="0">
              <a:ea typeface="Calibri" panose="020F0502020204030204" pitchFamily="34" charset="0"/>
              <a:cs typeface="Times New Roman" panose="02020603050405020304" pitchFamily="18" charset="0"/>
            </a:endParaRPr>
          </a:p>
          <a:p>
            <a:pPr marL="285750" indent="-285750" algn="just">
              <a:lnSpc>
                <a:spcPct val="107000"/>
              </a:lnSpc>
              <a:spcAft>
                <a:spcPts val="600"/>
              </a:spcAft>
              <a:buFont typeface="Arial" panose="020B0604020202020204" pitchFamily="34" charset="0"/>
              <a:buChar char="•"/>
            </a:pPr>
            <a:endParaRPr lang="es-MX" dirty="0" smtClean="0">
              <a:ea typeface="Calibri" panose="020F0502020204030204" pitchFamily="34" charset="0"/>
              <a:cs typeface="Times New Roman" panose="02020603050405020304" pitchFamily="18" charset="0"/>
            </a:endParaRPr>
          </a:p>
          <a:p>
            <a:pPr marL="285750" indent="-285750" algn="just">
              <a:lnSpc>
                <a:spcPct val="107000"/>
              </a:lnSpc>
              <a:spcAft>
                <a:spcPts val="600"/>
              </a:spcAft>
              <a:buFont typeface="Arial" panose="020B0604020202020204" pitchFamily="34" charset="0"/>
              <a:buChar char="•"/>
            </a:pPr>
            <a:r>
              <a:rPr lang="es-MX" dirty="0" smtClean="0">
                <a:ea typeface="Calibri" panose="020F0502020204030204" pitchFamily="34" charset="0"/>
                <a:cs typeface="Times New Roman" panose="02020603050405020304" pitchFamily="18" charset="0"/>
              </a:rPr>
              <a:t>Se </a:t>
            </a:r>
            <a:r>
              <a:rPr lang="es-MX" dirty="0">
                <a:ea typeface="Calibri" panose="020F0502020204030204" pitchFamily="34" charset="0"/>
                <a:cs typeface="Times New Roman" panose="02020603050405020304" pitchFamily="18" charset="0"/>
              </a:rPr>
              <a:t>espera que con el apoyo de esta herramienta se avance y </a:t>
            </a:r>
            <a:r>
              <a:rPr lang="es-MX" dirty="0" smtClean="0">
                <a:ea typeface="Calibri" panose="020F0502020204030204" pitchFamily="34" charset="0"/>
                <a:cs typeface="Times New Roman" panose="02020603050405020304" pitchFamily="18" charset="0"/>
              </a:rPr>
              <a:t>concluya </a:t>
            </a:r>
            <a:r>
              <a:rPr lang="es-MX" dirty="0">
                <a:ea typeface="Calibri" panose="020F0502020204030204" pitchFamily="34" charset="0"/>
                <a:cs typeface="Times New Roman" panose="02020603050405020304" pitchFamily="18" charset="0"/>
              </a:rPr>
              <a:t>el proceso para incorporar en metadatos los reportes de revisión topológica que faltan. </a:t>
            </a:r>
            <a:endParaRPr lang="en-US" dirty="0">
              <a:effectLst/>
              <a:ea typeface="Calibri" panose="020F0502020204030204" pitchFamily="34" charset="0"/>
              <a:cs typeface="Times New Roman" panose="02020603050405020304" pitchFamily="18" charset="0"/>
            </a:endParaRPr>
          </a:p>
        </p:txBody>
      </p:sp>
      <p:graphicFrame>
        <p:nvGraphicFramePr>
          <p:cNvPr id="10" name="Tabla 9"/>
          <p:cNvGraphicFramePr>
            <a:graphicFrameLocks noGrp="1"/>
          </p:cNvGraphicFramePr>
          <p:nvPr>
            <p:extLst>
              <p:ext uri="{D42A27DB-BD31-4B8C-83A1-F6EECF244321}">
                <p14:modId xmlns:p14="http://schemas.microsoft.com/office/powerpoint/2010/main" val="702429291"/>
              </p:ext>
            </p:extLst>
          </p:nvPr>
        </p:nvGraphicFramePr>
        <p:xfrm>
          <a:off x="6243484" y="607047"/>
          <a:ext cx="5530646" cy="5588649"/>
        </p:xfrm>
        <a:graphic>
          <a:graphicData uri="http://schemas.openxmlformats.org/drawingml/2006/table">
            <a:tbl>
              <a:tblPr>
                <a:effectLst>
                  <a:outerShdw blurRad="50800" dist="38100" dir="5400000" algn="t" rotWithShape="0">
                    <a:prstClr val="black">
                      <a:alpha val="40000"/>
                    </a:prstClr>
                  </a:outerShdw>
                </a:effectLst>
                <a:tableStyleId>{5C22544A-7EE6-4342-B048-85BDC9FD1C3A}</a:tableStyleId>
              </a:tblPr>
              <a:tblGrid>
                <a:gridCol w="5530646">
                  <a:extLst>
                    <a:ext uri="{9D8B030D-6E8A-4147-A177-3AD203B41FA5}">
                      <a16:colId xmlns:a16="http://schemas.microsoft.com/office/drawing/2014/main" val="1336546980"/>
                    </a:ext>
                  </a:extLst>
                </a:gridCol>
              </a:tblGrid>
              <a:tr h="771169">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s-MX" sz="1600" b="1" dirty="0" smtClean="0">
                          <a:solidFill>
                            <a:schemeClr val="bg1"/>
                          </a:solidFill>
                          <a:latin typeface="+mn-lt"/>
                          <a:ea typeface="Calibri" panose="020F0502020204030204" pitchFamily="34" charset="0"/>
                          <a:cs typeface="Times New Roman" panose="02020603050405020304" pitchFamily="18" charset="0"/>
                        </a:rPr>
                        <a:t>CICLOS DE PROGRAMAS QUE CUENTAN CON VERIFICACIÓN DE CONSISTENCIA TOPOLÓGICA REPORTADA EN METADATOS</a:t>
                      </a:r>
                      <a:endParaRPr lang="en-US" sz="1600" b="1" i="0" u="none" strike="noStrike" dirty="0">
                        <a:solidFill>
                          <a:srgbClr val="000000"/>
                        </a:solidFill>
                        <a:effectLst/>
                        <a:latin typeface="+mn-lt"/>
                      </a:endParaRPr>
                    </a:p>
                  </a:txBody>
                  <a:tcPr marL="9525" marR="9525" marT="9525" marB="0" anchor="ctr">
                    <a:solidFill>
                      <a:srgbClr val="8E0000"/>
                    </a:solidFill>
                  </a:tcPr>
                </a:tc>
                <a:extLst>
                  <a:ext uri="{0D108BD9-81ED-4DB2-BD59-A6C34878D82A}">
                    <a16:rowId xmlns:a16="http://schemas.microsoft.com/office/drawing/2014/main" val="2925878974"/>
                  </a:ext>
                </a:extLst>
              </a:tr>
              <a:tr h="489392">
                <a:tc>
                  <a:txBody>
                    <a:bodyPr/>
                    <a:lstStyle/>
                    <a:p>
                      <a:pPr marL="0" indent="0" algn="l" rtl="0" fontAlgn="ctr">
                        <a:buClr>
                          <a:srgbClr val="000000"/>
                        </a:buClr>
                        <a:buSzPts val="1600"/>
                        <a:buFont typeface="+mj-lt"/>
                        <a:buNone/>
                      </a:pPr>
                      <a:r>
                        <a:rPr lang="en-US" sz="1600" u="none" strike="noStrike" dirty="0">
                          <a:effectLst/>
                          <a:latin typeface="+mn-lt"/>
                        </a:rPr>
                        <a:t>Carta </a:t>
                      </a:r>
                      <a:r>
                        <a:rPr lang="en-US" sz="1600" u="none" strike="noStrike" dirty="0" err="1">
                          <a:effectLst/>
                          <a:latin typeface="+mn-lt"/>
                        </a:rPr>
                        <a:t>Catastral</a:t>
                      </a:r>
                      <a:r>
                        <a:rPr lang="en-US" sz="1600" u="none" strike="noStrike" dirty="0">
                          <a:effectLst/>
                          <a:latin typeface="+mn-lt"/>
                        </a:rPr>
                        <a:t>. </a:t>
                      </a:r>
                      <a:endParaRPr lang="en-US" sz="1600" b="0" i="0" u="none" strike="noStrike" dirty="0">
                        <a:solidFill>
                          <a:srgbClr val="000000"/>
                        </a:solidFill>
                        <a:effectLst/>
                        <a:latin typeface="+mn-lt"/>
                      </a:endParaRPr>
                    </a:p>
                  </a:txBody>
                  <a:tcPr marL="9525" marR="9525" marT="9525" marB="0" anchor="ctr">
                    <a:noFill/>
                  </a:tcPr>
                </a:tc>
                <a:extLst>
                  <a:ext uri="{0D108BD9-81ED-4DB2-BD59-A6C34878D82A}">
                    <a16:rowId xmlns:a16="http://schemas.microsoft.com/office/drawing/2014/main" val="1644092306"/>
                  </a:ext>
                </a:extLst>
              </a:tr>
              <a:tr h="560439">
                <a:tc>
                  <a:txBody>
                    <a:bodyPr/>
                    <a:lstStyle/>
                    <a:p>
                      <a:pPr marL="0" indent="0" algn="l" rtl="0" fontAlgn="ctr">
                        <a:buClr>
                          <a:srgbClr val="000000"/>
                        </a:buClr>
                        <a:buSzPts val="1600"/>
                        <a:buFont typeface="+mj-lt"/>
                        <a:buNone/>
                      </a:pPr>
                      <a:r>
                        <a:rPr lang="en-US" sz="1600" u="none" strike="noStrike" dirty="0">
                          <a:effectLst/>
                          <a:latin typeface="+mn-lt"/>
                        </a:rPr>
                        <a:t>Carta </a:t>
                      </a:r>
                      <a:r>
                        <a:rPr lang="en-US" sz="1600" u="none" strike="noStrike" dirty="0" err="1">
                          <a:effectLst/>
                          <a:latin typeface="+mn-lt"/>
                        </a:rPr>
                        <a:t>Topográfica</a:t>
                      </a:r>
                      <a:r>
                        <a:rPr lang="en-US" sz="1600" u="none" strike="noStrike" dirty="0">
                          <a:effectLst/>
                          <a:latin typeface="+mn-lt"/>
                        </a:rPr>
                        <a:t> </a:t>
                      </a:r>
                      <a:r>
                        <a:rPr lang="en-US" sz="1600" u="none" strike="noStrike" dirty="0" err="1">
                          <a:effectLst/>
                          <a:latin typeface="+mn-lt"/>
                        </a:rPr>
                        <a:t>Escala</a:t>
                      </a:r>
                      <a:r>
                        <a:rPr lang="en-US" sz="1600" u="none" strike="noStrike" dirty="0">
                          <a:effectLst/>
                          <a:latin typeface="+mn-lt"/>
                        </a:rPr>
                        <a:t> 1:20 000. </a:t>
                      </a:r>
                      <a:endParaRPr lang="en-US" sz="1600" b="0" i="0" u="none" strike="noStrike" dirty="0">
                        <a:solidFill>
                          <a:srgbClr val="000000"/>
                        </a:solidFill>
                        <a:effectLst/>
                        <a:latin typeface="+mn-lt"/>
                      </a:endParaRPr>
                    </a:p>
                  </a:txBody>
                  <a:tcPr marL="9525" marR="9525" marT="9525" marB="0" anchor="ctr">
                    <a:solidFill>
                      <a:schemeClr val="bg2">
                        <a:lumMod val="90000"/>
                      </a:schemeClr>
                    </a:solidFill>
                  </a:tcPr>
                </a:tc>
                <a:extLst>
                  <a:ext uri="{0D108BD9-81ED-4DB2-BD59-A6C34878D82A}">
                    <a16:rowId xmlns:a16="http://schemas.microsoft.com/office/drawing/2014/main" val="1269279020"/>
                  </a:ext>
                </a:extLst>
              </a:tr>
              <a:tr h="655539">
                <a:tc>
                  <a:txBody>
                    <a:bodyPr/>
                    <a:lstStyle/>
                    <a:p>
                      <a:pPr marL="0" indent="0" algn="l" rtl="0" fontAlgn="ctr">
                        <a:buClr>
                          <a:srgbClr val="000000"/>
                        </a:buClr>
                        <a:buSzPts val="1600"/>
                        <a:buFont typeface="+mj-lt"/>
                        <a:buNone/>
                      </a:pPr>
                      <a:r>
                        <a:rPr lang="es-MX" sz="1600" u="none" strike="noStrike" dirty="0">
                          <a:effectLst/>
                          <a:latin typeface="+mn-lt"/>
                        </a:rPr>
                        <a:t>Conjunto de datos vectoriales de información topográfica </a:t>
                      </a:r>
                      <a:r>
                        <a:rPr lang="es-MX" sz="1600" u="none" strike="noStrike" dirty="0" smtClean="0">
                          <a:effectLst/>
                          <a:latin typeface="+mn-lt"/>
                        </a:rPr>
                        <a:t/>
                      </a:r>
                      <a:br>
                        <a:rPr lang="es-MX" sz="1600" u="none" strike="noStrike" dirty="0" smtClean="0">
                          <a:effectLst/>
                          <a:latin typeface="+mn-lt"/>
                        </a:rPr>
                      </a:br>
                      <a:r>
                        <a:rPr lang="es-MX" sz="1600" u="none" strike="noStrike" dirty="0" smtClean="0">
                          <a:effectLst/>
                          <a:latin typeface="+mn-lt"/>
                        </a:rPr>
                        <a:t>escala </a:t>
                      </a:r>
                      <a:r>
                        <a:rPr lang="es-MX" sz="1600" u="none" strike="noStrike" dirty="0">
                          <a:effectLst/>
                          <a:latin typeface="+mn-lt"/>
                        </a:rPr>
                        <a:t>1:50 000 serie III. </a:t>
                      </a:r>
                      <a:endParaRPr lang="es-MX" sz="1600" b="0" i="0" u="none" strike="noStrike" dirty="0">
                        <a:solidFill>
                          <a:srgbClr val="000000"/>
                        </a:solidFill>
                        <a:effectLst/>
                        <a:latin typeface="+mn-lt"/>
                      </a:endParaRPr>
                    </a:p>
                  </a:txBody>
                  <a:tcPr marL="9525" marR="9525" marT="9525" marB="0" anchor="ctr">
                    <a:noFill/>
                  </a:tcPr>
                </a:tc>
                <a:extLst>
                  <a:ext uri="{0D108BD9-81ED-4DB2-BD59-A6C34878D82A}">
                    <a16:rowId xmlns:a16="http://schemas.microsoft.com/office/drawing/2014/main" val="2394185499"/>
                  </a:ext>
                </a:extLst>
              </a:tr>
              <a:tr h="723388">
                <a:tc>
                  <a:txBody>
                    <a:bodyPr/>
                    <a:lstStyle/>
                    <a:p>
                      <a:pPr marL="0" indent="0" algn="l" rtl="0" fontAlgn="ctr">
                        <a:buClr>
                          <a:srgbClr val="000000"/>
                        </a:buClr>
                        <a:buSzPts val="1600"/>
                        <a:buFont typeface="+mj-lt"/>
                        <a:buNone/>
                      </a:pPr>
                      <a:r>
                        <a:rPr lang="es-MX" sz="1600" u="none" strike="noStrike" dirty="0">
                          <a:effectLst/>
                          <a:latin typeface="+mn-lt"/>
                        </a:rPr>
                        <a:t>Estimación de Crecimiento Urbano por clasificación de imágenes ópticas en la periferia del Marco </a:t>
                      </a:r>
                      <a:r>
                        <a:rPr lang="es-MX" sz="1600" u="none" strike="noStrike" dirty="0" err="1">
                          <a:effectLst/>
                          <a:latin typeface="+mn-lt"/>
                        </a:rPr>
                        <a:t>Geoestadístico</a:t>
                      </a:r>
                      <a:r>
                        <a:rPr lang="es-MX" sz="1600" u="none" strike="noStrike" dirty="0">
                          <a:effectLst/>
                          <a:latin typeface="+mn-lt"/>
                        </a:rPr>
                        <a:t> versión 2018. </a:t>
                      </a:r>
                      <a:endParaRPr lang="es-MX" sz="1600" b="0" i="0" u="none" strike="noStrike" dirty="0">
                        <a:solidFill>
                          <a:srgbClr val="000000"/>
                        </a:solidFill>
                        <a:effectLst/>
                        <a:latin typeface="+mn-lt"/>
                      </a:endParaRPr>
                    </a:p>
                  </a:txBody>
                  <a:tcPr marL="9525" marR="9525" marT="9525" marB="0" anchor="ctr">
                    <a:solidFill>
                      <a:schemeClr val="bg2">
                        <a:lumMod val="90000"/>
                      </a:schemeClr>
                    </a:solidFill>
                  </a:tcPr>
                </a:tc>
                <a:extLst>
                  <a:ext uri="{0D108BD9-81ED-4DB2-BD59-A6C34878D82A}">
                    <a16:rowId xmlns:a16="http://schemas.microsoft.com/office/drawing/2014/main" val="3728727401"/>
                  </a:ext>
                </a:extLst>
              </a:tr>
              <a:tr h="655539">
                <a:tc>
                  <a:txBody>
                    <a:bodyPr/>
                    <a:lstStyle/>
                    <a:p>
                      <a:pPr marL="0" indent="0" algn="l" rtl="0" fontAlgn="ctr">
                        <a:buClr>
                          <a:srgbClr val="000000"/>
                        </a:buClr>
                        <a:buSzPts val="1600"/>
                        <a:buFont typeface="+mj-lt"/>
                        <a:buNone/>
                      </a:pPr>
                      <a:r>
                        <a:rPr lang="es-MX" sz="1600" u="none" strike="noStrike" dirty="0">
                          <a:effectLst/>
                          <a:latin typeface="+mn-lt"/>
                        </a:rPr>
                        <a:t>Localidades Amanzanadas con Delimitación de Asentamientos Humanos 2017. </a:t>
                      </a:r>
                      <a:endParaRPr lang="es-MX" sz="1600" b="0" i="0" u="none" strike="noStrike" dirty="0">
                        <a:solidFill>
                          <a:srgbClr val="000000"/>
                        </a:solidFill>
                        <a:effectLst/>
                        <a:latin typeface="+mn-lt"/>
                      </a:endParaRPr>
                    </a:p>
                  </a:txBody>
                  <a:tcPr marL="9525" marR="9525" marT="9525" marB="0" anchor="ctr">
                    <a:noFill/>
                  </a:tcPr>
                </a:tc>
                <a:extLst>
                  <a:ext uri="{0D108BD9-81ED-4DB2-BD59-A6C34878D82A}">
                    <a16:rowId xmlns:a16="http://schemas.microsoft.com/office/drawing/2014/main" val="3107086624"/>
                  </a:ext>
                </a:extLst>
              </a:tr>
              <a:tr h="477168">
                <a:tc>
                  <a:txBody>
                    <a:bodyPr/>
                    <a:lstStyle/>
                    <a:p>
                      <a:pPr marL="0" indent="0" algn="l" rtl="0" fontAlgn="ctr">
                        <a:buClr>
                          <a:srgbClr val="000000"/>
                        </a:buClr>
                        <a:buSzPts val="1600"/>
                        <a:buFont typeface="+mj-lt"/>
                        <a:buNone/>
                      </a:pPr>
                      <a:r>
                        <a:rPr lang="es-MX" sz="1600" u="none" strike="noStrike" dirty="0">
                          <a:effectLst/>
                          <a:latin typeface="+mn-lt"/>
                        </a:rPr>
                        <a:t>Mapa base de la estructura de la propiedad. </a:t>
                      </a:r>
                      <a:endParaRPr lang="es-MX" sz="1600" b="0" i="0" u="none" strike="noStrike" dirty="0">
                        <a:solidFill>
                          <a:srgbClr val="000000"/>
                        </a:solidFill>
                        <a:effectLst/>
                        <a:latin typeface="+mn-lt"/>
                      </a:endParaRPr>
                    </a:p>
                  </a:txBody>
                  <a:tcPr marL="9525" marR="9525" marT="9525" marB="0" anchor="ctr">
                    <a:solidFill>
                      <a:schemeClr val="bg2">
                        <a:lumMod val="90000"/>
                      </a:schemeClr>
                    </a:solidFill>
                  </a:tcPr>
                </a:tc>
                <a:extLst>
                  <a:ext uri="{0D108BD9-81ED-4DB2-BD59-A6C34878D82A}">
                    <a16:rowId xmlns:a16="http://schemas.microsoft.com/office/drawing/2014/main" val="408723293"/>
                  </a:ext>
                </a:extLst>
              </a:tr>
              <a:tr h="393842">
                <a:tc>
                  <a:txBody>
                    <a:bodyPr/>
                    <a:lstStyle/>
                    <a:p>
                      <a:pPr marL="0" indent="0" algn="l" rtl="0" fontAlgn="ctr">
                        <a:buClr>
                          <a:srgbClr val="000000"/>
                        </a:buClr>
                        <a:buSzPts val="1600"/>
                        <a:buFont typeface="+mj-lt"/>
                        <a:buNone/>
                      </a:pPr>
                      <a:r>
                        <a:rPr lang="en-US" sz="1600" u="none" strike="noStrike" dirty="0">
                          <a:effectLst/>
                          <a:latin typeface="+mn-lt"/>
                        </a:rPr>
                        <a:t>Marco </a:t>
                      </a:r>
                      <a:r>
                        <a:rPr lang="en-US" sz="1600" u="none" strike="noStrike" dirty="0" err="1">
                          <a:effectLst/>
                          <a:latin typeface="+mn-lt"/>
                        </a:rPr>
                        <a:t>Geoestadístico</a:t>
                      </a:r>
                      <a:r>
                        <a:rPr lang="en-US" sz="1600" u="none" strike="noStrike" dirty="0">
                          <a:effectLst/>
                          <a:latin typeface="+mn-lt"/>
                        </a:rPr>
                        <a:t>, </a:t>
                      </a:r>
                      <a:r>
                        <a:rPr lang="en-US" sz="1600" u="none" strike="noStrike" dirty="0" err="1">
                          <a:effectLst/>
                          <a:latin typeface="+mn-lt"/>
                        </a:rPr>
                        <a:t>junio</a:t>
                      </a:r>
                      <a:r>
                        <a:rPr lang="en-US" sz="1600" u="none" strike="noStrike" dirty="0">
                          <a:effectLst/>
                          <a:latin typeface="+mn-lt"/>
                        </a:rPr>
                        <a:t> 2018. </a:t>
                      </a:r>
                      <a:endParaRPr lang="en-US" sz="1600" b="0" i="0" u="none" strike="noStrike" dirty="0">
                        <a:solidFill>
                          <a:srgbClr val="000000"/>
                        </a:solidFill>
                        <a:effectLst/>
                        <a:latin typeface="+mn-lt"/>
                      </a:endParaRPr>
                    </a:p>
                  </a:txBody>
                  <a:tcPr marL="9525" marR="9525" marT="9525" marB="0" anchor="ctr">
                    <a:noFill/>
                  </a:tcPr>
                </a:tc>
                <a:extLst>
                  <a:ext uri="{0D108BD9-81ED-4DB2-BD59-A6C34878D82A}">
                    <a16:rowId xmlns:a16="http://schemas.microsoft.com/office/drawing/2014/main" val="2285135551"/>
                  </a:ext>
                </a:extLst>
              </a:tr>
              <a:tr h="443252">
                <a:tc>
                  <a:txBody>
                    <a:bodyPr/>
                    <a:lstStyle/>
                    <a:p>
                      <a:pPr marL="0" indent="0" algn="l" rtl="0" fontAlgn="ctr">
                        <a:buClr>
                          <a:srgbClr val="000000"/>
                        </a:buClr>
                        <a:buSzPts val="1600"/>
                        <a:buFont typeface="+mj-lt"/>
                        <a:buNone/>
                      </a:pPr>
                      <a:r>
                        <a:rPr lang="en-US" sz="1600" u="none" strike="noStrike" dirty="0">
                          <a:effectLst/>
                          <a:latin typeface="+mn-lt"/>
                        </a:rPr>
                        <a:t>Marco </a:t>
                      </a:r>
                      <a:r>
                        <a:rPr lang="en-US" sz="1600" u="none" strike="noStrike" dirty="0" err="1">
                          <a:effectLst/>
                          <a:latin typeface="+mn-lt"/>
                        </a:rPr>
                        <a:t>Geoestadístico</a:t>
                      </a:r>
                      <a:r>
                        <a:rPr lang="en-US" sz="1600" u="none" strike="noStrike" dirty="0">
                          <a:effectLst/>
                          <a:latin typeface="+mn-lt"/>
                        </a:rPr>
                        <a:t>, </a:t>
                      </a:r>
                      <a:r>
                        <a:rPr lang="en-US" sz="1600" u="none" strike="noStrike" dirty="0" err="1">
                          <a:effectLst/>
                          <a:latin typeface="+mn-lt"/>
                        </a:rPr>
                        <a:t>diciembre</a:t>
                      </a:r>
                      <a:r>
                        <a:rPr lang="en-US" sz="1600" u="none" strike="noStrike" dirty="0">
                          <a:effectLst/>
                          <a:latin typeface="+mn-lt"/>
                        </a:rPr>
                        <a:t> 2018. </a:t>
                      </a:r>
                      <a:endParaRPr lang="en-US" sz="1600" b="0" i="0" u="none" strike="noStrike" dirty="0">
                        <a:solidFill>
                          <a:srgbClr val="000000"/>
                        </a:solidFill>
                        <a:effectLst/>
                        <a:latin typeface="+mn-lt"/>
                      </a:endParaRPr>
                    </a:p>
                  </a:txBody>
                  <a:tcPr marL="9525" marR="9525" marT="9525" marB="0" anchor="ctr">
                    <a:solidFill>
                      <a:schemeClr val="bg2">
                        <a:lumMod val="90000"/>
                      </a:schemeClr>
                    </a:solidFill>
                  </a:tcPr>
                </a:tc>
                <a:extLst>
                  <a:ext uri="{0D108BD9-81ED-4DB2-BD59-A6C34878D82A}">
                    <a16:rowId xmlns:a16="http://schemas.microsoft.com/office/drawing/2014/main" val="831343168"/>
                  </a:ext>
                </a:extLst>
              </a:tr>
              <a:tr h="418921">
                <a:tc>
                  <a:txBody>
                    <a:bodyPr/>
                    <a:lstStyle/>
                    <a:p>
                      <a:pPr marL="0" indent="0" algn="l" rtl="0" fontAlgn="ctr">
                        <a:buClr>
                          <a:srgbClr val="000000"/>
                        </a:buClr>
                        <a:buSzPts val="1600"/>
                        <a:buFont typeface="+mj-lt"/>
                        <a:buNone/>
                      </a:pPr>
                      <a:r>
                        <a:rPr lang="es-MX" sz="1600" u="none" strike="noStrike" dirty="0">
                          <a:effectLst/>
                          <a:latin typeface="+mn-lt"/>
                        </a:rPr>
                        <a:t>Red Nacional de Caminos (RNC) – 2018.</a:t>
                      </a:r>
                      <a:endParaRPr lang="es-MX" sz="1600" b="0" i="0" u="none" strike="noStrike" dirty="0">
                        <a:solidFill>
                          <a:srgbClr val="000000"/>
                        </a:solidFill>
                        <a:effectLst/>
                        <a:latin typeface="+mn-lt"/>
                      </a:endParaRPr>
                    </a:p>
                  </a:txBody>
                  <a:tcPr marL="9525" marR="9525" marT="9525" marB="0" anchor="ctr">
                    <a:noFill/>
                  </a:tcPr>
                </a:tc>
                <a:extLst>
                  <a:ext uri="{0D108BD9-81ED-4DB2-BD59-A6C34878D82A}">
                    <a16:rowId xmlns:a16="http://schemas.microsoft.com/office/drawing/2014/main" val="3222484998"/>
                  </a:ext>
                </a:extLst>
              </a:tr>
            </a:tbl>
          </a:graphicData>
        </a:graphic>
      </p:graphicFrame>
    </p:spTree>
    <p:extLst>
      <p:ext uri="{BB962C8B-B14F-4D97-AF65-F5344CB8AC3E}">
        <p14:creationId xmlns:p14="http://schemas.microsoft.com/office/powerpoint/2010/main" val="25990142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0" y="0"/>
            <a:ext cx="12309191" cy="6945200"/>
          </a:xfrm>
          <a:prstGeom prst="rect">
            <a:avLst/>
          </a:prstGeom>
        </p:spPr>
      </p:pic>
      <p:pic>
        <p:nvPicPr>
          <p:cNvPr id="4" name="Imagen 3"/>
          <p:cNvPicPr/>
          <p:nvPr/>
        </p:nvPicPr>
        <p:blipFill>
          <a:blip r:embed="rId3"/>
          <a:stretch>
            <a:fillRect/>
          </a:stretch>
        </p:blipFill>
        <p:spPr>
          <a:xfrm>
            <a:off x="9814515" y="0"/>
            <a:ext cx="2494676" cy="2504204"/>
          </a:xfrm>
          <a:prstGeom prst="rect">
            <a:avLst/>
          </a:prstGeom>
        </p:spPr>
      </p:pic>
      <p:graphicFrame>
        <p:nvGraphicFramePr>
          <p:cNvPr id="5" name="Tabla 4"/>
          <p:cNvGraphicFramePr>
            <a:graphicFrameLocks noGrp="1"/>
          </p:cNvGraphicFramePr>
          <p:nvPr>
            <p:extLst>
              <p:ext uri="{D42A27DB-BD31-4B8C-83A1-F6EECF244321}">
                <p14:modId xmlns:p14="http://schemas.microsoft.com/office/powerpoint/2010/main" val="3201385859"/>
              </p:ext>
            </p:extLst>
          </p:nvPr>
        </p:nvGraphicFramePr>
        <p:xfrm>
          <a:off x="5667738" y="3215942"/>
          <a:ext cx="4029586" cy="1005840"/>
        </p:xfrm>
        <a:graphic>
          <a:graphicData uri="http://schemas.openxmlformats.org/drawingml/2006/table">
            <a:tbl>
              <a:tblPr firstRow="1" bandRow="1">
                <a:tableStyleId>{5C22544A-7EE6-4342-B048-85BDC9FD1C3A}</a:tableStyleId>
              </a:tblPr>
              <a:tblGrid>
                <a:gridCol w="4029586">
                  <a:extLst>
                    <a:ext uri="{9D8B030D-6E8A-4147-A177-3AD203B41FA5}">
                      <a16:colId xmlns:a16="http://schemas.microsoft.com/office/drawing/2014/main" val="393361610"/>
                    </a:ext>
                  </a:extLst>
                </a:gridCol>
              </a:tblGrid>
              <a:tr h="370840">
                <a:tc>
                  <a:txBody>
                    <a:bodyPr/>
                    <a:lstStyle/>
                    <a:p>
                      <a:r>
                        <a:rPr lang="es-MX" sz="6000" b="0" dirty="0" smtClean="0">
                          <a:latin typeface="+mj-lt"/>
                        </a:rPr>
                        <a:t>Estrategia</a:t>
                      </a:r>
                      <a:endParaRPr lang="en-US" sz="6000" b="0" dirty="0">
                        <a:latin typeface="+mj-lt"/>
                      </a:endParaRPr>
                    </a:p>
                  </a:txBody>
                  <a:tcPr>
                    <a:lnL w="57150" cap="flat" cmpd="sng" algn="ctr">
                      <a:solidFill>
                        <a:schemeClr val="bg1"/>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459452490"/>
                  </a:ext>
                </a:extLst>
              </a:tr>
            </a:tbl>
          </a:graphicData>
        </a:graphic>
      </p:graphicFrame>
    </p:spTree>
    <p:extLst>
      <p:ext uri="{BB962C8B-B14F-4D97-AF65-F5344CB8AC3E}">
        <p14:creationId xmlns:p14="http://schemas.microsoft.com/office/powerpoint/2010/main" val="43922909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INEGI2018-Plantilla_Pleca_superior.png" descr="INEGI2018-Plantilla_Pleca_superior.png"/>
          <p:cNvPicPr>
            <a:picLocks noChangeAspect="1"/>
          </p:cNvPicPr>
          <p:nvPr/>
        </p:nvPicPr>
        <p:blipFill>
          <a:blip r:embed="rId2">
            <a:extLst/>
          </a:blip>
          <a:stretch>
            <a:fillRect/>
          </a:stretch>
        </p:blipFill>
        <p:spPr>
          <a:xfrm>
            <a:off x="0" y="-38213"/>
            <a:ext cx="12192000" cy="400941"/>
          </a:xfrm>
          <a:prstGeom prst="rect">
            <a:avLst/>
          </a:prstGeom>
          <a:ln w="12700">
            <a:miter lim="400000"/>
          </a:ln>
        </p:spPr>
      </p:pic>
      <p:sp>
        <p:nvSpPr>
          <p:cNvPr id="3" name="CuadroTexto 2"/>
          <p:cNvSpPr txBox="1"/>
          <p:nvPr/>
        </p:nvSpPr>
        <p:spPr>
          <a:xfrm>
            <a:off x="221226" y="-69794"/>
            <a:ext cx="7064477" cy="461665"/>
          </a:xfrm>
          <a:prstGeom prst="rect">
            <a:avLst/>
          </a:prstGeom>
          <a:noFill/>
        </p:spPr>
        <p:txBody>
          <a:bodyPr wrap="square" rtlCol="0">
            <a:spAutoFit/>
          </a:bodyPr>
          <a:lstStyle/>
          <a:p>
            <a:r>
              <a:rPr lang="es-MX" sz="2400" b="1" dirty="0" smtClean="0">
                <a:solidFill>
                  <a:schemeClr val="bg1"/>
                </a:solidFill>
              </a:rPr>
              <a:t>ERROR CUADRÁTICO MEDIO </a:t>
            </a:r>
            <a:r>
              <a:rPr lang="es-MX" sz="2000" b="1" dirty="0">
                <a:solidFill>
                  <a:schemeClr val="bg1"/>
                </a:solidFill>
              </a:rPr>
              <a:t>(</a:t>
            </a:r>
            <a:r>
              <a:rPr lang="es-MX" sz="2000" b="1" dirty="0" err="1">
                <a:solidFill>
                  <a:schemeClr val="bg1"/>
                </a:solidFill>
              </a:rPr>
              <a:t>planimétrico</a:t>
            </a:r>
            <a:r>
              <a:rPr lang="es-MX" sz="2000" b="1" dirty="0">
                <a:solidFill>
                  <a:schemeClr val="bg1"/>
                </a:solidFill>
              </a:rPr>
              <a:t> y vertical</a:t>
            </a:r>
            <a:r>
              <a:rPr lang="es-MX" sz="2000" b="1" dirty="0" smtClean="0">
                <a:solidFill>
                  <a:schemeClr val="bg1"/>
                </a:solidFill>
              </a:rPr>
              <a:t>)</a:t>
            </a:r>
            <a:endParaRPr lang="es-MX" sz="2000" b="1" dirty="0">
              <a:solidFill>
                <a:schemeClr val="bg1"/>
              </a:solidFill>
            </a:endParaRPr>
          </a:p>
        </p:txBody>
      </p:sp>
      <p:pic>
        <p:nvPicPr>
          <p:cNvPr id="4" name="Imagen 3"/>
          <p:cNvPicPr>
            <a:picLocks noChangeAspect="1"/>
          </p:cNvPicPr>
          <p:nvPr/>
        </p:nvPicPr>
        <p:blipFill>
          <a:blip r:embed="rId3"/>
          <a:stretch>
            <a:fillRect/>
          </a:stretch>
        </p:blipFill>
        <p:spPr>
          <a:xfrm>
            <a:off x="-21705" y="6410873"/>
            <a:ext cx="12213706" cy="512362"/>
          </a:xfrm>
          <a:prstGeom prst="rect">
            <a:avLst/>
          </a:prstGeom>
        </p:spPr>
      </p:pic>
      <p:pic>
        <p:nvPicPr>
          <p:cNvPr id="55" name="INEGI2018-Plantilla_Logo_INEGI.png" descr="INEGI2018-Plantilla_Logo_INEGI.png"/>
          <p:cNvPicPr>
            <a:picLocks noChangeAspect="1"/>
          </p:cNvPicPr>
          <p:nvPr/>
        </p:nvPicPr>
        <p:blipFill>
          <a:blip r:embed="rId4">
            <a:extLst/>
          </a:blip>
          <a:srcRect t="31617" b="31617"/>
          <a:stretch>
            <a:fillRect/>
          </a:stretch>
        </p:blipFill>
        <p:spPr>
          <a:xfrm>
            <a:off x="93226" y="6467233"/>
            <a:ext cx="1870380" cy="399642"/>
          </a:xfrm>
          <a:prstGeom prst="rect">
            <a:avLst/>
          </a:prstGeom>
          <a:ln w="12700">
            <a:miter lim="400000"/>
          </a:ln>
        </p:spPr>
      </p:pic>
      <p:sp>
        <p:nvSpPr>
          <p:cNvPr id="2" name="Rectángulo 1"/>
          <p:cNvSpPr/>
          <p:nvPr/>
        </p:nvSpPr>
        <p:spPr>
          <a:xfrm>
            <a:off x="689487" y="585025"/>
            <a:ext cx="10342307" cy="707886"/>
          </a:xfrm>
          <a:prstGeom prst="rect">
            <a:avLst/>
          </a:prstGeom>
          <a:solidFill>
            <a:srgbClr val="8E0000"/>
          </a:solidFill>
        </p:spPr>
        <p:txBody>
          <a:bodyPr wrap="square">
            <a:spAutoFit/>
          </a:bodyPr>
          <a:lstStyle/>
          <a:p>
            <a:r>
              <a:rPr lang="es-MX" sz="2000" b="1" dirty="0">
                <a:solidFill>
                  <a:schemeClr val="bg1"/>
                </a:solidFill>
                <a:ea typeface="Calibri" panose="020F0502020204030204" pitchFamily="34" charset="0"/>
                <a:cs typeface="Times New Roman" panose="02020603050405020304" pitchFamily="18" charset="0"/>
              </a:rPr>
              <a:t>La exactitud posicional es el grado de cercanía (de similitud) que existe entre las coordenadas de los datos espaciales y las coordenadas verdaderas o aquéllas aceptadas como verdaderas. </a:t>
            </a:r>
            <a:endParaRPr lang="en-US" sz="2000" b="1" dirty="0">
              <a:solidFill>
                <a:schemeClr val="bg1"/>
              </a:solidFill>
            </a:endParaRPr>
          </a:p>
        </p:txBody>
      </p:sp>
      <p:pic>
        <p:nvPicPr>
          <p:cNvPr id="6" name="Imagen 5"/>
          <p:cNvPicPr>
            <a:picLocks noChangeAspect="1"/>
          </p:cNvPicPr>
          <p:nvPr/>
        </p:nvPicPr>
        <p:blipFill rotWithShape="1">
          <a:blip r:embed="rId5" cstate="email">
            <a:extLst>
              <a:ext uri="{28A0092B-C50C-407E-A947-70E740481C1C}">
                <a14:useLocalDpi xmlns:a14="http://schemas.microsoft.com/office/drawing/2010/main"/>
              </a:ext>
            </a:extLst>
          </a:blip>
          <a:srcRect t="6739"/>
          <a:stretch/>
        </p:blipFill>
        <p:spPr>
          <a:xfrm>
            <a:off x="6786835" y="2308847"/>
            <a:ext cx="5160587" cy="3605688"/>
          </a:xfrm>
          <a:prstGeom prst="rect">
            <a:avLst/>
          </a:prstGeom>
        </p:spPr>
      </p:pic>
      <p:sp>
        <p:nvSpPr>
          <p:cNvPr id="8" name="Rectángulo 7"/>
          <p:cNvSpPr/>
          <p:nvPr/>
        </p:nvSpPr>
        <p:spPr>
          <a:xfrm>
            <a:off x="689487" y="2681960"/>
            <a:ext cx="5161935" cy="1857368"/>
          </a:xfrm>
          <a:prstGeom prst="rect">
            <a:avLst/>
          </a:prstGeom>
        </p:spPr>
        <p:txBody>
          <a:bodyPr wrap="square">
            <a:spAutoFit/>
          </a:bodyPr>
          <a:lstStyle/>
          <a:p>
            <a:pPr marL="285750" indent="-285750" algn="just">
              <a:lnSpc>
                <a:spcPct val="107000"/>
              </a:lnSpc>
              <a:spcAft>
                <a:spcPts val="600"/>
              </a:spcAft>
              <a:buFont typeface="Arial" panose="020B0604020202020204" pitchFamily="34" charset="0"/>
              <a:buChar char="•"/>
            </a:pPr>
            <a:r>
              <a:rPr lang="es-MX" dirty="0">
                <a:ea typeface="Calibri" panose="020F0502020204030204" pitchFamily="34" charset="0"/>
                <a:cs typeface="Times New Roman" panose="02020603050405020304" pitchFamily="18" charset="0"/>
              </a:rPr>
              <a:t>Se busca tener una Red de Puntos para Evaluaciones de Calidad (REPEC) como grupo de control para realizar evaluaciones de calidad de la información geográfica</a:t>
            </a:r>
            <a:r>
              <a:rPr lang="es-MX" dirty="0" smtClean="0">
                <a:ea typeface="Calibri" panose="020F0502020204030204" pitchFamily="34" charset="0"/>
                <a:cs typeface="Times New Roman" panose="02020603050405020304" pitchFamily="18" charset="0"/>
              </a:rPr>
              <a:t>.  A partir de esta información se realizaron las pruebas piloto de los indicadores.</a:t>
            </a:r>
            <a:endParaRPr lang="es-MX" dirty="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9698809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0" y="0"/>
            <a:ext cx="12309191" cy="6945200"/>
          </a:xfrm>
          <a:prstGeom prst="rect">
            <a:avLst/>
          </a:prstGeom>
        </p:spPr>
      </p:pic>
      <p:pic>
        <p:nvPicPr>
          <p:cNvPr id="4" name="Imagen 3"/>
          <p:cNvPicPr/>
          <p:nvPr/>
        </p:nvPicPr>
        <p:blipFill>
          <a:blip r:embed="rId3" cstate="email">
            <a:extLst>
              <a:ext uri="{28A0092B-C50C-407E-A947-70E740481C1C}">
                <a14:useLocalDpi xmlns:a14="http://schemas.microsoft.com/office/drawing/2010/main"/>
              </a:ext>
            </a:extLst>
          </a:blip>
          <a:stretch>
            <a:fillRect/>
          </a:stretch>
        </p:blipFill>
        <p:spPr>
          <a:xfrm>
            <a:off x="9814515" y="0"/>
            <a:ext cx="2494676" cy="2504204"/>
          </a:xfrm>
          <a:prstGeom prst="rect">
            <a:avLst/>
          </a:prstGeom>
        </p:spPr>
      </p:pic>
      <p:graphicFrame>
        <p:nvGraphicFramePr>
          <p:cNvPr id="5" name="Tabla 4"/>
          <p:cNvGraphicFramePr>
            <a:graphicFrameLocks noGrp="1"/>
          </p:cNvGraphicFramePr>
          <p:nvPr>
            <p:extLst>
              <p:ext uri="{D42A27DB-BD31-4B8C-83A1-F6EECF244321}">
                <p14:modId xmlns:p14="http://schemas.microsoft.com/office/powerpoint/2010/main" val="2714989616"/>
              </p:ext>
            </p:extLst>
          </p:nvPr>
        </p:nvGraphicFramePr>
        <p:xfrm>
          <a:off x="5535002" y="3009465"/>
          <a:ext cx="4641385" cy="1737360"/>
        </p:xfrm>
        <a:graphic>
          <a:graphicData uri="http://schemas.openxmlformats.org/drawingml/2006/table">
            <a:tbl>
              <a:tblPr firstRow="1" bandRow="1">
                <a:tableStyleId>{5C22544A-7EE6-4342-B048-85BDC9FD1C3A}</a:tableStyleId>
              </a:tblPr>
              <a:tblGrid>
                <a:gridCol w="4641385">
                  <a:extLst>
                    <a:ext uri="{9D8B030D-6E8A-4147-A177-3AD203B41FA5}">
                      <a16:colId xmlns:a16="http://schemas.microsoft.com/office/drawing/2014/main" val="393361610"/>
                    </a:ext>
                  </a:extLst>
                </a:gridCol>
              </a:tblGrid>
              <a:tr h="370840">
                <a:tc>
                  <a:txBody>
                    <a:bodyPr/>
                    <a:lstStyle/>
                    <a:p>
                      <a:r>
                        <a:rPr lang="es-MX" sz="5400" b="0" dirty="0" smtClean="0">
                          <a:latin typeface="+mj-lt"/>
                        </a:rPr>
                        <a:t>Propuesta</a:t>
                      </a:r>
                      <a:r>
                        <a:rPr lang="es-MX" sz="5400" b="0" baseline="0" dirty="0" smtClean="0">
                          <a:latin typeface="+mj-lt"/>
                        </a:rPr>
                        <a:t> de acuerdos</a:t>
                      </a:r>
                      <a:endParaRPr lang="en-US" sz="5400" b="0" dirty="0">
                        <a:latin typeface="+mj-lt"/>
                      </a:endParaRPr>
                    </a:p>
                  </a:txBody>
                  <a:tcPr>
                    <a:lnL w="57150" cap="flat" cmpd="sng" algn="ctr">
                      <a:solidFill>
                        <a:schemeClr val="bg1"/>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459452490"/>
                  </a:ext>
                </a:extLst>
              </a:tr>
            </a:tbl>
          </a:graphicData>
        </a:graphic>
      </p:graphicFrame>
    </p:spTree>
    <p:extLst>
      <p:ext uri="{BB962C8B-B14F-4D97-AF65-F5344CB8AC3E}">
        <p14:creationId xmlns:p14="http://schemas.microsoft.com/office/powerpoint/2010/main" val="398163267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Imagen 42"/>
          <p:cNvPicPr/>
          <p:nvPr/>
        </p:nvPicPr>
        <p:blipFill>
          <a:blip r:embed="rId2" cstate="print"/>
          <a:stretch>
            <a:fillRect/>
          </a:stretch>
        </p:blipFill>
        <p:spPr>
          <a:xfrm>
            <a:off x="10057886" y="4007859"/>
            <a:ext cx="2134114" cy="2224910"/>
          </a:xfrm>
          <a:prstGeom prst="rect">
            <a:avLst/>
          </a:prstGeom>
        </p:spPr>
      </p:pic>
      <p:pic>
        <p:nvPicPr>
          <p:cNvPr id="35" name="INEGI2018-Plantilla_Pleca_superior.png" descr="INEGI2018-Plantilla_Pleca_superior.png"/>
          <p:cNvPicPr>
            <a:picLocks noChangeAspect="1"/>
          </p:cNvPicPr>
          <p:nvPr/>
        </p:nvPicPr>
        <p:blipFill>
          <a:blip r:embed="rId3">
            <a:extLst/>
          </a:blip>
          <a:stretch>
            <a:fillRect/>
          </a:stretch>
        </p:blipFill>
        <p:spPr>
          <a:xfrm>
            <a:off x="0" y="-38213"/>
            <a:ext cx="12192000" cy="400941"/>
          </a:xfrm>
          <a:prstGeom prst="rect">
            <a:avLst/>
          </a:prstGeom>
          <a:ln w="12700">
            <a:miter lim="400000"/>
          </a:ln>
        </p:spPr>
      </p:pic>
      <p:pic>
        <p:nvPicPr>
          <p:cNvPr id="4" name="Imagen 3"/>
          <p:cNvPicPr>
            <a:picLocks noChangeAspect="1"/>
          </p:cNvPicPr>
          <p:nvPr/>
        </p:nvPicPr>
        <p:blipFill>
          <a:blip r:embed="rId4"/>
          <a:stretch>
            <a:fillRect/>
          </a:stretch>
        </p:blipFill>
        <p:spPr>
          <a:xfrm>
            <a:off x="-21705" y="6410873"/>
            <a:ext cx="12213706" cy="512362"/>
          </a:xfrm>
          <a:prstGeom prst="rect">
            <a:avLst/>
          </a:prstGeom>
        </p:spPr>
      </p:pic>
      <p:pic>
        <p:nvPicPr>
          <p:cNvPr id="55" name="INEGI2018-Plantilla_Logo_INEGI.png" descr="INEGI2018-Plantilla_Logo_INEGI.png"/>
          <p:cNvPicPr>
            <a:picLocks noChangeAspect="1"/>
          </p:cNvPicPr>
          <p:nvPr/>
        </p:nvPicPr>
        <p:blipFill>
          <a:blip r:embed="rId5">
            <a:extLst/>
          </a:blip>
          <a:srcRect t="31617" b="31617"/>
          <a:stretch>
            <a:fillRect/>
          </a:stretch>
        </p:blipFill>
        <p:spPr>
          <a:xfrm>
            <a:off x="93226" y="6467233"/>
            <a:ext cx="1870380" cy="399642"/>
          </a:xfrm>
          <a:prstGeom prst="rect">
            <a:avLst/>
          </a:prstGeom>
          <a:ln w="12700">
            <a:miter lim="400000"/>
          </a:ln>
        </p:spPr>
      </p:pic>
      <p:sp>
        <p:nvSpPr>
          <p:cNvPr id="11" name="CuadroTexto 10"/>
          <p:cNvSpPr txBox="1"/>
          <p:nvPr/>
        </p:nvSpPr>
        <p:spPr>
          <a:xfrm>
            <a:off x="2256503" y="1000313"/>
            <a:ext cx="7069394" cy="523220"/>
          </a:xfrm>
          <a:prstGeom prst="rect">
            <a:avLst/>
          </a:prstGeom>
          <a:solidFill>
            <a:schemeClr val="tx2"/>
          </a:solidFill>
        </p:spPr>
        <p:txBody>
          <a:bodyPr wrap="square" rtlCol="0">
            <a:spAutoFit/>
          </a:bodyPr>
          <a:lstStyle/>
          <a:p>
            <a:r>
              <a:rPr lang="es-MX" sz="2800" b="1" dirty="0">
                <a:solidFill>
                  <a:schemeClr val="bg1"/>
                </a:solidFill>
                <a:ea typeface="Calibri" panose="020F0502020204030204" pitchFamily="34" charset="0"/>
                <a:cs typeface="Calibri" panose="020F0502020204030204" pitchFamily="34" charset="0"/>
              </a:rPr>
              <a:t>5. Aprobación del informe de calidad 2018</a:t>
            </a:r>
            <a:endParaRPr lang="en-US" sz="2800" b="1" dirty="0">
              <a:solidFill>
                <a:schemeClr val="bg1"/>
              </a:solidFill>
            </a:endParaRPr>
          </a:p>
        </p:txBody>
      </p:sp>
      <p:sp>
        <p:nvSpPr>
          <p:cNvPr id="8" name="Rectángulo 7"/>
          <p:cNvSpPr/>
          <p:nvPr/>
        </p:nvSpPr>
        <p:spPr>
          <a:xfrm>
            <a:off x="2256503" y="1945274"/>
            <a:ext cx="7069395" cy="2477601"/>
          </a:xfrm>
          <a:prstGeom prst="rect">
            <a:avLst/>
          </a:prstGeom>
          <a:solidFill>
            <a:schemeClr val="accent1">
              <a:lumMod val="75000"/>
            </a:schemeClr>
          </a:solidFill>
        </p:spPr>
        <p:txBody>
          <a:bodyPr wrap="square">
            <a:spAutoFit/>
          </a:bodyPr>
          <a:lstStyle/>
          <a:p>
            <a:pPr lvl="0">
              <a:spcBef>
                <a:spcPts val="600"/>
              </a:spcBef>
              <a:spcAft>
                <a:spcPts val="600"/>
              </a:spcAft>
            </a:pPr>
            <a:r>
              <a:rPr lang="es-MX" sz="2800" dirty="0" smtClean="0">
                <a:solidFill>
                  <a:schemeClr val="bg1"/>
                </a:solidFill>
                <a:latin typeface="Calibri" panose="020F0502020204030204" pitchFamily="34" charset="0"/>
                <a:ea typeface="Calibri" panose="020F0502020204030204" pitchFamily="34" charset="0"/>
                <a:cs typeface="Calibri" panose="020F0502020204030204" pitchFamily="34" charset="0"/>
              </a:rPr>
              <a:t>Acuerdos:</a:t>
            </a:r>
          </a:p>
          <a:p>
            <a:pPr marL="285750" lvl="0" indent="-285750">
              <a:spcBef>
                <a:spcPts val="600"/>
              </a:spcBef>
              <a:spcAft>
                <a:spcPts val="600"/>
              </a:spcAft>
              <a:buFont typeface="Arial" panose="020B0604020202020204" pitchFamily="34" charset="0"/>
              <a:buChar char="•"/>
            </a:pPr>
            <a:r>
              <a:rPr lang="es-MX" sz="2800" dirty="0" smtClean="0">
                <a:solidFill>
                  <a:schemeClr val="bg1"/>
                </a:solidFill>
                <a:latin typeface="Calibri" panose="020F0502020204030204" pitchFamily="34" charset="0"/>
                <a:ea typeface="Calibri" panose="020F0502020204030204" pitchFamily="34" charset="0"/>
                <a:cs typeface="Calibri" panose="020F0502020204030204" pitchFamily="34" charset="0"/>
              </a:rPr>
              <a:t>Aprobación </a:t>
            </a:r>
            <a:r>
              <a:rPr lang="es-MX" sz="2800" dirty="0">
                <a:solidFill>
                  <a:schemeClr val="bg1"/>
                </a:solidFill>
                <a:latin typeface="Calibri" panose="020F0502020204030204" pitchFamily="34" charset="0"/>
                <a:ea typeface="Calibri" panose="020F0502020204030204" pitchFamily="34" charset="0"/>
                <a:cs typeface="Calibri" panose="020F0502020204030204" pitchFamily="34" charset="0"/>
              </a:rPr>
              <a:t>del Informe de Resultados 2018, el cual se enviará a la Junta de </a:t>
            </a:r>
            <a:r>
              <a:rPr lang="es-MX" sz="2800" dirty="0" smtClean="0">
                <a:solidFill>
                  <a:schemeClr val="bg1"/>
                </a:solidFill>
                <a:latin typeface="Calibri" panose="020F0502020204030204" pitchFamily="34" charset="0"/>
                <a:ea typeface="Calibri" panose="020F0502020204030204" pitchFamily="34" charset="0"/>
                <a:cs typeface="Calibri" panose="020F0502020204030204" pitchFamily="34" charset="0"/>
              </a:rPr>
              <a:t>Gobierno.</a:t>
            </a:r>
            <a:endParaRPr lang="en-US" sz="2800" b="1"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endParaRPr lang="es-MX" sz="2800" dirty="0" smtClean="0">
              <a:solidFill>
                <a:schemeClr val="bg1"/>
              </a:solidFill>
              <a:latin typeface="Calibri" panose="020F0502020204030204" pitchFamily="34" charset="0"/>
              <a:ea typeface="Calibri" panose="020F0502020204030204" pitchFamily="34" charset="0"/>
            </a:endParaRPr>
          </a:p>
          <a:p>
            <a:pPr marL="285750" indent="-285750">
              <a:buFont typeface="Arial" panose="020B0604020202020204" pitchFamily="34" charset="0"/>
              <a:buChar char="•"/>
            </a:pPr>
            <a:r>
              <a:rPr lang="es-MX" sz="2800" dirty="0" smtClean="0">
                <a:solidFill>
                  <a:schemeClr val="bg1"/>
                </a:solidFill>
                <a:latin typeface="Calibri" panose="020F0502020204030204" pitchFamily="34" charset="0"/>
                <a:ea typeface="Calibri" panose="020F0502020204030204" pitchFamily="34" charset="0"/>
              </a:rPr>
              <a:t>Se </a:t>
            </a:r>
            <a:r>
              <a:rPr lang="es-MX" sz="2800" dirty="0">
                <a:solidFill>
                  <a:schemeClr val="bg1"/>
                </a:solidFill>
                <a:latin typeface="Calibri" panose="020F0502020204030204" pitchFamily="34" charset="0"/>
                <a:ea typeface="Calibri" panose="020F0502020204030204" pitchFamily="34" charset="0"/>
              </a:rPr>
              <a:t>hará público el Resumen </a:t>
            </a:r>
            <a:r>
              <a:rPr lang="es-MX" sz="2800" dirty="0" smtClean="0">
                <a:solidFill>
                  <a:schemeClr val="bg1"/>
                </a:solidFill>
                <a:latin typeface="Calibri" panose="020F0502020204030204" pitchFamily="34" charset="0"/>
                <a:ea typeface="Calibri" panose="020F0502020204030204" pitchFamily="34" charset="0"/>
              </a:rPr>
              <a:t>Ejecutivo.</a:t>
            </a:r>
            <a:endParaRPr lang="en-US" sz="2800" dirty="0">
              <a:solidFill>
                <a:schemeClr val="bg1"/>
              </a:solidFill>
            </a:endParaRPr>
          </a:p>
        </p:txBody>
      </p:sp>
    </p:spTree>
    <p:extLst>
      <p:ext uri="{BB962C8B-B14F-4D97-AF65-F5344CB8AC3E}">
        <p14:creationId xmlns:p14="http://schemas.microsoft.com/office/powerpoint/2010/main" val="48430773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 name="Título"/>
          <p:cNvSpPr txBox="1">
            <a:spLocks noGrp="1"/>
          </p:cNvSpPr>
          <p:nvPr>
            <p:ph type="title"/>
          </p:nvPr>
        </p:nvSpPr>
        <p:spPr>
          <a:xfrm>
            <a:off x="6301013" y="3646930"/>
            <a:ext cx="5482949" cy="1143001"/>
          </a:xfrm>
          <a:prstGeom prst="rect">
            <a:avLst/>
          </a:prstGeom>
        </p:spPr>
        <p:txBody>
          <a:bodyPr/>
          <a:lstStyle/>
          <a:p>
            <a:r>
              <a:rPr lang="es-MX" sz="6000" b="0" dirty="0">
                <a:latin typeface="+mj-lt"/>
              </a:rPr>
              <a:t>INFORME DE RESULTADOS 2018</a:t>
            </a:r>
          </a:p>
        </p:txBody>
      </p:sp>
      <p:pic>
        <p:nvPicPr>
          <p:cNvPr id="3" name="Imagen 2"/>
          <p:cNvPicPr/>
          <p:nvPr/>
        </p:nvPicPr>
        <p:blipFill>
          <a:blip r:embed="rId2" cstate="email">
            <a:extLst>
              <a:ext uri="{28A0092B-C50C-407E-A947-70E740481C1C}">
                <a14:useLocalDpi xmlns:a14="http://schemas.microsoft.com/office/drawing/2010/main"/>
              </a:ext>
            </a:extLst>
          </a:blip>
          <a:stretch>
            <a:fillRect/>
          </a:stretch>
        </p:blipFill>
        <p:spPr>
          <a:xfrm>
            <a:off x="9881418" y="0"/>
            <a:ext cx="2310581" cy="2330245"/>
          </a:xfrm>
          <a:prstGeom prst="rect">
            <a:avLst/>
          </a:prstGeom>
        </p:spPr>
      </p:pic>
    </p:spTree>
    <p:extLst>
      <p:ext uri="{BB962C8B-B14F-4D97-AF65-F5344CB8AC3E}">
        <p14:creationId xmlns:p14="http://schemas.microsoft.com/office/powerpoint/2010/main" val="1916493834"/>
      </p:ext>
    </p:extLst>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Imagen 42"/>
          <p:cNvPicPr/>
          <p:nvPr/>
        </p:nvPicPr>
        <p:blipFill>
          <a:blip r:embed="rId2" cstate="email">
            <a:extLst>
              <a:ext uri="{28A0092B-C50C-407E-A947-70E740481C1C}">
                <a14:useLocalDpi xmlns:a14="http://schemas.microsoft.com/office/drawing/2010/main"/>
              </a:ext>
            </a:extLst>
          </a:blip>
          <a:stretch>
            <a:fillRect/>
          </a:stretch>
        </p:blipFill>
        <p:spPr>
          <a:xfrm>
            <a:off x="10683241" y="4777451"/>
            <a:ext cx="1402080" cy="1439444"/>
          </a:xfrm>
          <a:prstGeom prst="rect">
            <a:avLst/>
          </a:prstGeom>
        </p:spPr>
      </p:pic>
      <p:grpSp>
        <p:nvGrpSpPr>
          <p:cNvPr id="2" name="Grupo 1"/>
          <p:cNvGrpSpPr/>
          <p:nvPr/>
        </p:nvGrpSpPr>
        <p:grpSpPr>
          <a:xfrm>
            <a:off x="1182091" y="686663"/>
            <a:ext cx="8369233" cy="5980391"/>
            <a:chOff x="2236783" y="1066046"/>
            <a:chExt cx="8369233" cy="5980391"/>
          </a:xfrm>
        </p:grpSpPr>
        <p:grpSp>
          <p:nvGrpSpPr>
            <p:cNvPr id="19" name="Grupo 18"/>
            <p:cNvGrpSpPr/>
            <p:nvPr/>
          </p:nvGrpSpPr>
          <p:grpSpPr>
            <a:xfrm>
              <a:off x="2236783" y="4422963"/>
              <a:ext cx="3961327" cy="1911691"/>
              <a:chOff x="520974" y="4479818"/>
              <a:chExt cx="3780815" cy="1911691"/>
            </a:xfrm>
          </p:grpSpPr>
          <p:sp>
            <p:nvSpPr>
              <p:cNvPr id="20" name="Forma libre 19"/>
              <p:cNvSpPr/>
              <p:nvPr/>
            </p:nvSpPr>
            <p:spPr>
              <a:xfrm rot="155191">
                <a:off x="557932" y="4669091"/>
                <a:ext cx="3743857" cy="1722418"/>
              </a:xfrm>
              <a:custGeom>
                <a:avLst/>
                <a:gdLst>
                  <a:gd name="connsiteX0" fmla="*/ 0 w 3657688"/>
                  <a:gd name="connsiteY0" fmla="*/ 0 h 1580296"/>
                  <a:gd name="connsiteX1" fmla="*/ 32658 w 3657688"/>
                  <a:gd name="connsiteY1" fmla="*/ 206828 h 1580296"/>
                  <a:gd name="connsiteX2" fmla="*/ 152400 w 3657688"/>
                  <a:gd name="connsiteY2" fmla="*/ 587828 h 1580296"/>
                  <a:gd name="connsiteX3" fmla="*/ 348343 w 3657688"/>
                  <a:gd name="connsiteY3" fmla="*/ 936171 h 1580296"/>
                  <a:gd name="connsiteX4" fmla="*/ 631372 w 3657688"/>
                  <a:gd name="connsiteY4" fmla="*/ 1219200 h 1580296"/>
                  <a:gd name="connsiteX5" fmla="*/ 1012372 w 3657688"/>
                  <a:gd name="connsiteY5" fmla="*/ 1426028 h 1580296"/>
                  <a:gd name="connsiteX6" fmla="*/ 1415143 w 3657688"/>
                  <a:gd name="connsiteY6" fmla="*/ 1545771 h 1580296"/>
                  <a:gd name="connsiteX7" fmla="*/ 1839686 w 3657688"/>
                  <a:gd name="connsiteY7" fmla="*/ 1578428 h 1580296"/>
                  <a:gd name="connsiteX8" fmla="*/ 2383972 w 3657688"/>
                  <a:gd name="connsiteY8" fmla="*/ 1502228 h 1580296"/>
                  <a:gd name="connsiteX9" fmla="*/ 2873829 w 3657688"/>
                  <a:gd name="connsiteY9" fmla="*/ 1338943 h 1580296"/>
                  <a:gd name="connsiteX10" fmla="*/ 3265715 w 3657688"/>
                  <a:gd name="connsiteY10" fmla="*/ 1121228 h 1580296"/>
                  <a:gd name="connsiteX11" fmla="*/ 3635829 w 3657688"/>
                  <a:gd name="connsiteY11" fmla="*/ 849085 h 1580296"/>
                  <a:gd name="connsiteX12" fmla="*/ 3537858 w 3657688"/>
                  <a:gd name="connsiteY12" fmla="*/ 827314 h 1580296"/>
                  <a:gd name="connsiteX13" fmla="*/ 2906486 w 3657688"/>
                  <a:gd name="connsiteY13" fmla="*/ 489857 h 1580296"/>
                  <a:gd name="connsiteX14" fmla="*/ 2808515 w 3657688"/>
                  <a:gd name="connsiteY14" fmla="*/ 326571 h 1580296"/>
                  <a:gd name="connsiteX15" fmla="*/ 2775858 w 3657688"/>
                  <a:gd name="connsiteY15" fmla="*/ 348343 h 1580296"/>
                  <a:gd name="connsiteX16" fmla="*/ 0 w 3657688"/>
                  <a:gd name="connsiteY16" fmla="*/ 0 h 1580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88" h="1580296">
                    <a:moveTo>
                      <a:pt x="0" y="0"/>
                    </a:moveTo>
                    <a:cubicBezTo>
                      <a:pt x="3629" y="54428"/>
                      <a:pt x="7258" y="108857"/>
                      <a:pt x="32658" y="206828"/>
                    </a:cubicBezTo>
                    <a:cubicBezTo>
                      <a:pt x="58058" y="304799"/>
                      <a:pt x="99786" y="466271"/>
                      <a:pt x="152400" y="587828"/>
                    </a:cubicBezTo>
                    <a:cubicBezTo>
                      <a:pt x="205014" y="709385"/>
                      <a:pt x="268514" y="830942"/>
                      <a:pt x="348343" y="936171"/>
                    </a:cubicBezTo>
                    <a:cubicBezTo>
                      <a:pt x="428172" y="1041400"/>
                      <a:pt x="520701" y="1137557"/>
                      <a:pt x="631372" y="1219200"/>
                    </a:cubicBezTo>
                    <a:cubicBezTo>
                      <a:pt x="742043" y="1300843"/>
                      <a:pt x="881744" y="1371600"/>
                      <a:pt x="1012372" y="1426028"/>
                    </a:cubicBezTo>
                    <a:cubicBezTo>
                      <a:pt x="1143000" y="1480456"/>
                      <a:pt x="1277257" y="1520371"/>
                      <a:pt x="1415143" y="1545771"/>
                    </a:cubicBezTo>
                    <a:cubicBezTo>
                      <a:pt x="1553029" y="1571171"/>
                      <a:pt x="1678215" y="1585685"/>
                      <a:pt x="1839686" y="1578428"/>
                    </a:cubicBezTo>
                    <a:cubicBezTo>
                      <a:pt x="2001157" y="1571171"/>
                      <a:pt x="2211615" y="1542142"/>
                      <a:pt x="2383972" y="1502228"/>
                    </a:cubicBezTo>
                    <a:cubicBezTo>
                      <a:pt x="2556329" y="1462314"/>
                      <a:pt x="2726872" y="1402443"/>
                      <a:pt x="2873829" y="1338943"/>
                    </a:cubicBezTo>
                    <a:cubicBezTo>
                      <a:pt x="3020786" y="1275443"/>
                      <a:pt x="3138715" y="1202871"/>
                      <a:pt x="3265715" y="1121228"/>
                    </a:cubicBezTo>
                    <a:cubicBezTo>
                      <a:pt x="3392715" y="1039585"/>
                      <a:pt x="3590472" y="898071"/>
                      <a:pt x="3635829" y="849085"/>
                    </a:cubicBezTo>
                    <a:cubicBezTo>
                      <a:pt x="3681186" y="800099"/>
                      <a:pt x="3659415" y="887185"/>
                      <a:pt x="3537858" y="827314"/>
                    </a:cubicBezTo>
                    <a:cubicBezTo>
                      <a:pt x="3416301" y="767443"/>
                      <a:pt x="3028043" y="573314"/>
                      <a:pt x="2906486" y="489857"/>
                    </a:cubicBezTo>
                    <a:cubicBezTo>
                      <a:pt x="2784929" y="406400"/>
                      <a:pt x="2830286" y="350157"/>
                      <a:pt x="2808515" y="326571"/>
                    </a:cubicBezTo>
                    <a:cubicBezTo>
                      <a:pt x="2786744" y="302985"/>
                      <a:pt x="2775858" y="348343"/>
                      <a:pt x="2775858" y="348343"/>
                    </a:cubicBezTo>
                    <a:lnTo>
                      <a:pt x="0" y="0"/>
                    </a:ln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ln>
                    <a:solidFill>
                      <a:schemeClr val="bg1"/>
                    </a:solidFill>
                  </a:ln>
                  <a:solidFill>
                    <a:schemeClr val="bg1"/>
                  </a:solidFill>
                </a:endParaRPr>
              </a:p>
            </p:txBody>
          </p:sp>
          <p:sp>
            <p:nvSpPr>
              <p:cNvPr id="21" name="Rectángulo 20"/>
              <p:cNvSpPr/>
              <p:nvPr/>
            </p:nvSpPr>
            <p:spPr>
              <a:xfrm>
                <a:off x="520974" y="4479818"/>
                <a:ext cx="2926748" cy="6053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grpSp>
        <p:sp>
          <p:nvSpPr>
            <p:cNvPr id="23" name="Rectángulo 22"/>
            <p:cNvSpPr/>
            <p:nvPr/>
          </p:nvSpPr>
          <p:spPr>
            <a:xfrm>
              <a:off x="3044858" y="3181202"/>
              <a:ext cx="4651703" cy="558905"/>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Bef>
                  <a:spcPts val="600"/>
                </a:spcBef>
                <a:spcAft>
                  <a:spcPts val="600"/>
                </a:spcAft>
              </a:pPr>
              <a:r>
                <a:rPr lang="es-MX" b="1" dirty="0">
                  <a:solidFill>
                    <a:schemeClr val="tx1">
                      <a:lumMod val="65000"/>
                      <a:lumOff val="35000"/>
                    </a:schemeClr>
                  </a:solidFill>
                </a:rPr>
                <a:t>1</a:t>
              </a:r>
              <a:r>
                <a:rPr lang="es-MX" dirty="0">
                  <a:solidFill>
                    <a:schemeClr val="tx1">
                      <a:lumMod val="65000"/>
                      <a:lumOff val="35000"/>
                    </a:schemeClr>
                  </a:solidFill>
                </a:rPr>
                <a:t>. Establecer controles de calidad en </a:t>
              </a:r>
              <a:r>
                <a:rPr lang="es-MX" b="1" dirty="0">
                  <a:solidFill>
                    <a:schemeClr val="tx1">
                      <a:lumMod val="65000"/>
                      <a:lumOff val="35000"/>
                    </a:schemeClr>
                  </a:solidFill>
                </a:rPr>
                <a:t>PROCESOS ESTANDARIZADOS </a:t>
              </a:r>
              <a:r>
                <a:rPr lang="es-MX" dirty="0">
                  <a:solidFill>
                    <a:schemeClr val="tx1">
                      <a:lumMod val="65000"/>
                      <a:lumOff val="35000"/>
                    </a:schemeClr>
                  </a:solidFill>
                </a:rPr>
                <a:t>y documentados </a:t>
              </a:r>
              <a:endParaRPr lang="es-MX" dirty="0">
                <a:solidFill>
                  <a:schemeClr val="tx1">
                    <a:lumMod val="65000"/>
                    <a:lumOff val="35000"/>
                  </a:schemeClr>
                </a:solidFill>
                <a:latin typeface="Calibri" panose="020F0502020204030204" pitchFamily="34" charset="0"/>
                <a:ea typeface="Times New Roman" panose="02020603050405020304" pitchFamily="18" charset="0"/>
                <a:cs typeface="Times New Roman" panose="02020603050405020304" pitchFamily="18" charset="0"/>
              </a:endParaRPr>
            </a:p>
          </p:txBody>
        </p:sp>
        <p:sp>
          <p:nvSpPr>
            <p:cNvPr id="24" name="Rectángulo 23"/>
            <p:cNvSpPr/>
            <p:nvPr/>
          </p:nvSpPr>
          <p:spPr>
            <a:xfrm>
              <a:off x="2750607" y="5028329"/>
              <a:ext cx="2800199" cy="11233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7000"/>
                </a:lnSpc>
                <a:spcBef>
                  <a:spcPts val="600"/>
                </a:spcBef>
                <a:spcAft>
                  <a:spcPts val="600"/>
                </a:spcAft>
              </a:pPr>
              <a:r>
                <a:rPr lang="es-MX" b="1" dirty="0">
                  <a:solidFill>
                    <a:schemeClr val="bg1"/>
                  </a:solidFill>
                </a:rPr>
                <a:t>3. Desarrollar </a:t>
              </a:r>
              <a:br>
                <a:rPr lang="es-MX" b="1" dirty="0">
                  <a:solidFill>
                    <a:schemeClr val="bg1"/>
                  </a:solidFill>
                </a:rPr>
              </a:br>
              <a:r>
                <a:rPr lang="es-MX" b="1" dirty="0">
                  <a:solidFill>
                    <a:schemeClr val="bg1"/>
                  </a:solidFill>
                </a:rPr>
                <a:t>protocolos para medir y documentar el impacto </a:t>
              </a:r>
              <a:br>
                <a:rPr lang="es-MX" b="1" dirty="0">
                  <a:solidFill>
                    <a:schemeClr val="bg1"/>
                  </a:solidFill>
                </a:rPr>
              </a:br>
              <a:r>
                <a:rPr lang="es-MX" b="1" dirty="0">
                  <a:solidFill>
                    <a:schemeClr val="bg1"/>
                  </a:solidFill>
                </a:rPr>
                <a:t>                de las MEJORAS</a:t>
              </a:r>
              <a:endParaRPr lang="es-MX" b="1" dirty="0">
                <a:solidFill>
                  <a:schemeClr val="bg1"/>
                </a:solidFill>
                <a:latin typeface="Calibri" panose="020F0502020204030204" pitchFamily="34" charset="0"/>
                <a:ea typeface="Times New Roman" panose="02020603050405020304" pitchFamily="18" charset="0"/>
                <a:cs typeface="Times New Roman" panose="02020603050405020304" pitchFamily="18" charset="0"/>
              </a:endParaRPr>
            </a:p>
          </p:txBody>
        </p:sp>
        <p:sp>
          <p:nvSpPr>
            <p:cNvPr id="25" name="Rectángulo 24"/>
            <p:cNvSpPr/>
            <p:nvPr/>
          </p:nvSpPr>
          <p:spPr>
            <a:xfrm>
              <a:off x="8283225" y="1488503"/>
              <a:ext cx="2322791" cy="1020113"/>
            </a:xfrm>
            <a:prstGeom prst="rect">
              <a:avLst/>
            </a:prstGeom>
            <a:solidFill>
              <a:srgbClr val="7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Bef>
                  <a:spcPts val="600"/>
                </a:spcBef>
                <a:spcAft>
                  <a:spcPts val="600"/>
                </a:spcAft>
              </a:pPr>
              <a:r>
                <a:rPr lang="es-MX" dirty="0">
                  <a:solidFill>
                    <a:schemeClr val="bg1"/>
                  </a:solidFill>
                </a:rPr>
                <a:t>2. </a:t>
              </a:r>
              <a:r>
                <a:rPr lang="es-MX" b="1" dirty="0">
                  <a:solidFill>
                    <a:schemeClr val="bg1"/>
                  </a:solidFill>
                </a:rPr>
                <a:t>EVALUAR</a:t>
              </a:r>
              <a:r>
                <a:rPr lang="es-MX" dirty="0">
                  <a:solidFill>
                    <a:schemeClr val="bg1"/>
                  </a:solidFill>
                </a:rPr>
                <a:t> de forma sistemática la calidad de la información.</a:t>
              </a:r>
            </a:p>
          </p:txBody>
        </p:sp>
        <p:sp>
          <p:nvSpPr>
            <p:cNvPr id="26" name="Flecha derecha 25"/>
            <p:cNvSpPr/>
            <p:nvPr/>
          </p:nvSpPr>
          <p:spPr>
            <a:xfrm>
              <a:off x="7476827" y="1849612"/>
              <a:ext cx="648071" cy="297893"/>
            </a:xfrm>
            <a:prstGeom prst="rightArrow">
              <a:avLst/>
            </a:prstGeom>
            <a:solidFill>
              <a:srgbClr val="8E0000"/>
            </a:solidFill>
            <a:ln>
              <a:solidFill>
                <a:srgbClr val="8E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cxnSp>
          <p:nvCxnSpPr>
            <p:cNvPr id="27" name="Conector recto de flecha 26"/>
            <p:cNvCxnSpPr>
              <a:stCxn id="25" idx="2"/>
            </p:cNvCxnSpPr>
            <p:nvPr/>
          </p:nvCxnSpPr>
          <p:spPr>
            <a:xfrm flipH="1">
              <a:off x="6729319" y="2508616"/>
              <a:ext cx="2591154" cy="2183139"/>
            </a:xfrm>
            <a:prstGeom prst="straightConnector1">
              <a:avLst/>
            </a:prstGeom>
            <a:ln w="28575">
              <a:solidFill>
                <a:srgbClr val="8E000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28" name="Conector recto de flecha 27"/>
            <p:cNvCxnSpPr>
              <a:stCxn id="25" idx="2"/>
            </p:cNvCxnSpPr>
            <p:nvPr/>
          </p:nvCxnSpPr>
          <p:spPr>
            <a:xfrm flipH="1">
              <a:off x="9320472" y="2508616"/>
              <a:ext cx="1" cy="2183139"/>
            </a:xfrm>
            <a:prstGeom prst="straightConnector1">
              <a:avLst/>
            </a:prstGeom>
            <a:ln w="28575">
              <a:solidFill>
                <a:srgbClr val="8E000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29" name="Conector recto de flecha 28"/>
            <p:cNvCxnSpPr/>
            <p:nvPr/>
          </p:nvCxnSpPr>
          <p:spPr>
            <a:xfrm flipH="1">
              <a:off x="6369738" y="3807144"/>
              <a:ext cx="1532" cy="884611"/>
            </a:xfrm>
            <a:prstGeom prst="straightConnector1">
              <a:avLst/>
            </a:prstGeom>
            <a:ln w="28575">
              <a:solidFill>
                <a:srgbClr val="8E0000"/>
              </a:solidFill>
              <a:prstDash val="sysDash"/>
              <a:tailEnd type="triangle"/>
            </a:ln>
          </p:spPr>
          <p:style>
            <a:lnRef idx="1">
              <a:schemeClr val="accent1"/>
            </a:lnRef>
            <a:fillRef idx="0">
              <a:schemeClr val="accent1"/>
            </a:fillRef>
            <a:effectRef idx="0">
              <a:schemeClr val="accent1"/>
            </a:effectRef>
            <a:fontRef idx="minor">
              <a:schemeClr val="tx1"/>
            </a:fontRef>
          </p:style>
        </p:cxnSp>
        <p:pic>
          <p:nvPicPr>
            <p:cNvPr id="49" name="Imagen 48"/>
            <p:cNvPicPr>
              <a:picLocks noChangeAspect="1"/>
            </p:cNvPicPr>
            <p:nvPr/>
          </p:nvPicPr>
          <p:blipFill>
            <a:blip r:embed="rId3" cstate="print">
              <a:clrChange>
                <a:clrFrom>
                  <a:srgbClr val="FFFFFF"/>
                </a:clrFrom>
                <a:clrTo>
                  <a:srgbClr val="FFFFFF">
                    <a:alpha val="0"/>
                  </a:srgbClr>
                </a:clrTo>
              </a:clrChange>
            </a:blip>
            <a:stretch>
              <a:fillRect/>
            </a:stretch>
          </p:blipFill>
          <p:spPr>
            <a:xfrm rot="18001526">
              <a:off x="4876597" y="3802047"/>
              <a:ext cx="1015443" cy="2203445"/>
            </a:xfrm>
            <a:prstGeom prst="rect">
              <a:avLst/>
            </a:prstGeom>
          </p:spPr>
        </p:pic>
        <p:pic>
          <p:nvPicPr>
            <p:cNvPr id="30" name="Imagen 29">
              <a:extLst>
                <a:ext uri="{FF2B5EF4-FFF2-40B4-BE49-F238E27FC236}">
                  <a16:creationId xmlns:a16="http://schemas.microsoft.com/office/drawing/2014/main" id="{2D9080CC-34C6-4717-82B6-FA6BC449458F}"/>
                </a:ext>
              </a:extLst>
            </p:cNvPr>
            <p:cNvPicPr/>
            <p:nvPr/>
          </p:nvPicPr>
          <p:blipFill>
            <a:blip r:embed="rId4"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3492809" y="1066046"/>
              <a:ext cx="3812574" cy="2091392"/>
            </a:xfrm>
            <a:prstGeom prst="rect">
              <a:avLst/>
            </a:prstGeom>
            <a:noFill/>
          </p:spPr>
        </p:pic>
        <p:sp>
          <p:nvSpPr>
            <p:cNvPr id="31" name="Rectángulo 30">
              <a:extLst>
                <a:ext uri="{FF2B5EF4-FFF2-40B4-BE49-F238E27FC236}">
                  <a16:creationId xmlns:a16="http://schemas.microsoft.com/office/drawing/2014/main" id="{BC56902A-4866-4B40-9A81-B0BE286F13C6}"/>
                </a:ext>
              </a:extLst>
            </p:cNvPr>
            <p:cNvSpPr/>
            <p:nvPr/>
          </p:nvSpPr>
          <p:spPr>
            <a:xfrm>
              <a:off x="3712108" y="1371745"/>
              <a:ext cx="3210687" cy="830997"/>
            </a:xfrm>
            <a:prstGeom prst="rect">
              <a:avLst/>
            </a:prstGeom>
          </p:spPr>
          <p:txBody>
            <a:bodyPr wrap="none">
              <a:spAutoFit/>
            </a:bodyPr>
            <a:lstStyle/>
            <a:p>
              <a:pPr algn="ctr"/>
              <a:r>
                <a:rPr lang="es-MX" altLang="es-MX" sz="2400" b="1" dirty="0">
                  <a:solidFill>
                    <a:schemeClr val="tx1">
                      <a:lumMod val="65000"/>
                      <a:lumOff val="35000"/>
                    </a:schemeClr>
                  </a:solidFill>
                  <a:latin typeface="+mn-lt"/>
                </a:rPr>
                <a:t>Modelo del Proceso </a:t>
              </a:r>
            </a:p>
            <a:p>
              <a:pPr algn="ctr"/>
              <a:r>
                <a:rPr lang="es-MX" altLang="es-MX" sz="2400" b="1" dirty="0">
                  <a:solidFill>
                    <a:schemeClr val="tx1">
                      <a:lumMod val="65000"/>
                      <a:lumOff val="35000"/>
                    </a:schemeClr>
                  </a:solidFill>
                  <a:latin typeface="+mn-lt"/>
                </a:rPr>
                <a:t>Estadístico y Geográfico</a:t>
              </a:r>
              <a:endParaRPr lang="es-MX" sz="2400" b="1" dirty="0">
                <a:solidFill>
                  <a:schemeClr val="tx1">
                    <a:lumMod val="65000"/>
                    <a:lumOff val="35000"/>
                  </a:schemeClr>
                </a:solidFill>
                <a:latin typeface="+mn-lt"/>
              </a:endParaRPr>
            </a:p>
          </p:txBody>
        </p:sp>
        <p:grpSp>
          <p:nvGrpSpPr>
            <p:cNvPr id="38" name="Grupo 37">
              <a:extLst>
                <a:ext uri="{FF2B5EF4-FFF2-40B4-BE49-F238E27FC236}">
                  <a16:creationId xmlns:a16="http://schemas.microsoft.com/office/drawing/2014/main" id="{4E867C2D-E41E-4161-A277-8BBF74C9FF04}"/>
                </a:ext>
              </a:extLst>
            </p:cNvPr>
            <p:cNvGrpSpPr/>
            <p:nvPr/>
          </p:nvGrpSpPr>
          <p:grpSpPr>
            <a:xfrm>
              <a:off x="8744475" y="4725646"/>
              <a:ext cx="1513385" cy="984475"/>
              <a:chOff x="5228695" y="4851438"/>
              <a:chExt cx="1513385" cy="984475"/>
            </a:xfrm>
            <a:solidFill>
              <a:srgbClr val="FFDDDD"/>
            </a:solidFill>
          </p:grpSpPr>
          <p:sp>
            <p:nvSpPr>
              <p:cNvPr id="51" name="Documento 46">
                <a:extLst>
                  <a:ext uri="{FF2B5EF4-FFF2-40B4-BE49-F238E27FC236}">
                    <a16:creationId xmlns:a16="http://schemas.microsoft.com/office/drawing/2014/main" id="{A76EF618-9331-4AAB-9D27-8C5618C77C33}"/>
                  </a:ext>
                </a:extLst>
              </p:cNvPr>
              <p:cNvSpPr/>
              <p:nvPr/>
            </p:nvSpPr>
            <p:spPr>
              <a:xfrm>
                <a:off x="5228695" y="4851438"/>
                <a:ext cx="1513385" cy="984475"/>
              </a:xfrm>
              <a:prstGeom prst="flowChartDocument">
                <a:avLst/>
              </a:prstGeom>
              <a:grpFill/>
              <a:ln>
                <a:solidFill>
                  <a:schemeClr val="tx1">
                    <a:lumMod val="75000"/>
                    <a:lumOff val="2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52" name="Rectángulo 51">
                <a:extLst>
                  <a:ext uri="{FF2B5EF4-FFF2-40B4-BE49-F238E27FC236}">
                    <a16:creationId xmlns:a16="http://schemas.microsoft.com/office/drawing/2014/main" id="{C385BB71-4DFE-45A4-A747-3846C9DD57BB}"/>
                  </a:ext>
                </a:extLst>
              </p:cNvPr>
              <p:cNvSpPr/>
              <p:nvPr/>
            </p:nvSpPr>
            <p:spPr>
              <a:xfrm>
                <a:off x="5299224" y="4892756"/>
                <a:ext cx="1320094" cy="738740"/>
              </a:xfrm>
              <a:prstGeom prst="rect">
                <a:avLst/>
              </a:prstGeom>
              <a:grp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b="1" dirty="0">
                    <a:solidFill>
                      <a:schemeClr val="tx1">
                        <a:lumMod val="65000"/>
                        <a:lumOff val="35000"/>
                      </a:schemeClr>
                    </a:solidFill>
                  </a:rPr>
                  <a:t>Informes de calidad a los usuarios</a:t>
                </a:r>
              </a:p>
            </p:txBody>
          </p:sp>
        </p:grpSp>
        <p:sp>
          <p:nvSpPr>
            <p:cNvPr id="45" name="Flecha curvada hacia abajo 44"/>
            <p:cNvSpPr/>
            <p:nvPr/>
          </p:nvSpPr>
          <p:spPr>
            <a:xfrm rot="13725995">
              <a:off x="1524758" y="3580476"/>
              <a:ext cx="4367070" cy="2564851"/>
            </a:xfrm>
            <a:prstGeom prst="curvedDownArrow">
              <a:avLst>
                <a:gd name="adj1" fmla="val 4716"/>
                <a:gd name="adj2" fmla="val 14002"/>
                <a:gd name="adj3" fmla="val 12025"/>
              </a:avLst>
            </a:prstGeom>
            <a:solidFill>
              <a:srgbClr val="8E0000"/>
            </a:solidFill>
            <a:ln>
              <a:solidFill>
                <a:srgbClr val="8E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solidFill>
                  <a:srgbClr val="7A0000"/>
                </a:solidFill>
              </a:endParaRPr>
            </a:p>
          </p:txBody>
        </p:sp>
        <p:grpSp>
          <p:nvGrpSpPr>
            <p:cNvPr id="32" name="Grupo 31">
              <a:extLst>
                <a:ext uri="{FF2B5EF4-FFF2-40B4-BE49-F238E27FC236}">
                  <a16:creationId xmlns:a16="http://schemas.microsoft.com/office/drawing/2014/main" id="{9FC0BEF7-F838-42EB-98A9-303BA0E482AC}"/>
                </a:ext>
              </a:extLst>
            </p:cNvPr>
            <p:cNvGrpSpPr/>
            <p:nvPr/>
          </p:nvGrpSpPr>
          <p:grpSpPr>
            <a:xfrm>
              <a:off x="6062774" y="4754356"/>
              <a:ext cx="1513385" cy="984475"/>
              <a:chOff x="5328027" y="4880148"/>
              <a:chExt cx="1513385" cy="984475"/>
            </a:xfrm>
            <a:solidFill>
              <a:srgbClr val="FFDDDD"/>
            </a:solidFill>
          </p:grpSpPr>
          <p:sp>
            <p:nvSpPr>
              <p:cNvPr id="33" name="Documento 35">
                <a:extLst>
                  <a:ext uri="{FF2B5EF4-FFF2-40B4-BE49-F238E27FC236}">
                    <a16:creationId xmlns:a16="http://schemas.microsoft.com/office/drawing/2014/main" id="{3CCAF028-B3A0-46C2-B337-54C082AF4993}"/>
                  </a:ext>
                </a:extLst>
              </p:cNvPr>
              <p:cNvSpPr/>
              <p:nvPr/>
            </p:nvSpPr>
            <p:spPr>
              <a:xfrm>
                <a:off x="5328027" y="4880148"/>
                <a:ext cx="1513385" cy="984475"/>
              </a:xfrm>
              <a:prstGeom prst="flowChartDocument">
                <a:avLst/>
              </a:prstGeom>
              <a:grpFill/>
              <a:ln>
                <a:solidFill>
                  <a:schemeClr val="tx1">
                    <a:lumMod val="75000"/>
                    <a:lumOff val="2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34" name="Rectángulo 33">
                <a:extLst>
                  <a:ext uri="{FF2B5EF4-FFF2-40B4-BE49-F238E27FC236}">
                    <a16:creationId xmlns:a16="http://schemas.microsoft.com/office/drawing/2014/main" id="{4021AA6F-59B9-45E6-A0A2-0DC323C42467}"/>
                  </a:ext>
                </a:extLst>
              </p:cNvPr>
              <p:cNvSpPr/>
              <p:nvPr/>
            </p:nvSpPr>
            <p:spPr>
              <a:xfrm>
                <a:off x="5445728" y="4920266"/>
                <a:ext cx="1271412" cy="738740"/>
              </a:xfrm>
              <a:prstGeom prst="rect">
                <a:avLst/>
              </a:prstGeom>
              <a:grp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b="1" dirty="0">
                    <a:solidFill>
                      <a:schemeClr val="tx1">
                        <a:lumMod val="65000"/>
                        <a:lumOff val="35000"/>
                      </a:schemeClr>
                    </a:solidFill>
                  </a:rPr>
                  <a:t>Propuestas de mejora </a:t>
                </a:r>
              </a:p>
            </p:txBody>
          </p:sp>
        </p:grpSp>
      </p:grpSp>
      <p:pic>
        <p:nvPicPr>
          <p:cNvPr id="35" name="INEGI2018-Plantilla_Pleca_superior.png" descr="INEGI2018-Plantilla_Pleca_superior.png"/>
          <p:cNvPicPr>
            <a:picLocks noChangeAspect="1"/>
          </p:cNvPicPr>
          <p:nvPr/>
        </p:nvPicPr>
        <p:blipFill>
          <a:blip r:embed="rId5">
            <a:extLst/>
          </a:blip>
          <a:stretch>
            <a:fillRect/>
          </a:stretch>
        </p:blipFill>
        <p:spPr>
          <a:xfrm>
            <a:off x="0" y="-38213"/>
            <a:ext cx="12192000" cy="400941"/>
          </a:xfrm>
          <a:prstGeom prst="rect">
            <a:avLst/>
          </a:prstGeom>
          <a:ln w="12700">
            <a:miter lim="400000"/>
          </a:ln>
        </p:spPr>
      </p:pic>
      <p:sp>
        <p:nvSpPr>
          <p:cNvPr id="3" name="CuadroTexto 2"/>
          <p:cNvSpPr txBox="1"/>
          <p:nvPr/>
        </p:nvSpPr>
        <p:spPr>
          <a:xfrm>
            <a:off x="624560" y="-69794"/>
            <a:ext cx="4420194" cy="461665"/>
          </a:xfrm>
          <a:prstGeom prst="rect">
            <a:avLst/>
          </a:prstGeom>
          <a:noFill/>
        </p:spPr>
        <p:txBody>
          <a:bodyPr wrap="square" rtlCol="0">
            <a:spAutoFit/>
          </a:bodyPr>
          <a:lstStyle/>
          <a:p>
            <a:r>
              <a:rPr lang="es-MX" sz="2400" b="1" dirty="0" smtClean="0">
                <a:solidFill>
                  <a:schemeClr val="bg1"/>
                </a:solidFill>
              </a:rPr>
              <a:t>ESTRATEGIA DE CALIDAD</a:t>
            </a:r>
            <a:endParaRPr lang="en-US" sz="2400" b="1" dirty="0">
              <a:solidFill>
                <a:schemeClr val="bg1"/>
              </a:solidFill>
            </a:endParaRPr>
          </a:p>
        </p:txBody>
      </p:sp>
      <p:pic>
        <p:nvPicPr>
          <p:cNvPr id="4" name="Imagen 3"/>
          <p:cNvPicPr>
            <a:picLocks noChangeAspect="1"/>
          </p:cNvPicPr>
          <p:nvPr/>
        </p:nvPicPr>
        <p:blipFill>
          <a:blip r:embed="rId6"/>
          <a:stretch>
            <a:fillRect/>
          </a:stretch>
        </p:blipFill>
        <p:spPr>
          <a:xfrm>
            <a:off x="-21705" y="6410873"/>
            <a:ext cx="12213706" cy="512362"/>
          </a:xfrm>
          <a:prstGeom prst="rect">
            <a:avLst/>
          </a:prstGeom>
        </p:spPr>
      </p:pic>
      <p:pic>
        <p:nvPicPr>
          <p:cNvPr id="55" name="INEGI2018-Plantilla_Logo_INEGI.png" descr="INEGI2018-Plantilla_Logo_INEGI.png"/>
          <p:cNvPicPr>
            <a:picLocks noChangeAspect="1"/>
          </p:cNvPicPr>
          <p:nvPr/>
        </p:nvPicPr>
        <p:blipFill>
          <a:blip r:embed="rId7">
            <a:extLst/>
          </a:blip>
          <a:srcRect t="31617" b="31617"/>
          <a:stretch>
            <a:fillRect/>
          </a:stretch>
        </p:blipFill>
        <p:spPr>
          <a:xfrm>
            <a:off x="93226" y="6467233"/>
            <a:ext cx="1870380" cy="399642"/>
          </a:xfrm>
          <a:prstGeom prst="rect">
            <a:avLst/>
          </a:prstGeom>
          <a:ln w="12700">
            <a:miter lim="400000"/>
          </a:ln>
        </p:spPr>
      </p:pic>
    </p:spTree>
    <p:extLst>
      <p:ext uri="{BB962C8B-B14F-4D97-AF65-F5344CB8AC3E}">
        <p14:creationId xmlns:p14="http://schemas.microsoft.com/office/powerpoint/2010/main" val="99765039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Imagen 42"/>
          <p:cNvPicPr/>
          <p:nvPr/>
        </p:nvPicPr>
        <p:blipFill>
          <a:blip r:embed="rId2" cstate="print"/>
          <a:stretch>
            <a:fillRect/>
          </a:stretch>
        </p:blipFill>
        <p:spPr>
          <a:xfrm>
            <a:off x="10683241" y="4777451"/>
            <a:ext cx="1402080" cy="1439444"/>
          </a:xfrm>
          <a:prstGeom prst="rect">
            <a:avLst/>
          </a:prstGeom>
        </p:spPr>
      </p:pic>
      <p:pic>
        <p:nvPicPr>
          <p:cNvPr id="35" name="INEGI2018-Plantilla_Pleca_superior.png" descr="INEGI2018-Plantilla_Pleca_superior.png"/>
          <p:cNvPicPr>
            <a:picLocks noChangeAspect="1"/>
          </p:cNvPicPr>
          <p:nvPr/>
        </p:nvPicPr>
        <p:blipFill>
          <a:blip r:embed="rId3">
            <a:extLst/>
          </a:blip>
          <a:stretch>
            <a:fillRect/>
          </a:stretch>
        </p:blipFill>
        <p:spPr>
          <a:xfrm>
            <a:off x="0" y="-38213"/>
            <a:ext cx="12192000" cy="400941"/>
          </a:xfrm>
          <a:prstGeom prst="rect">
            <a:avLst/>
          </a:prstGeom>
          <a:ln w="12700">
            <a:miter lim="400000"/>
          </a:ln>
        </p:spPr>
      </p:pic>
      <p:sp>
        <p:nvSpPr>
          <p:cNvPr id="3" name="CuadroTexto 2"/>
          <p:cNvSpPr txBox="1"/>
          <p:nvPr/>
        </p:nvSpPr>
        <p:spPr>
          <a:xfrm>
            <a:off x="624560" y="-69794"/>
            <a:ext cx="4420194" cy="461665"/>
          </a:xfrm>
          <a:prstGeom prst="rect">
            <a:avLst/>
          </a:prstGeom>
          <a:noFill/>
        </p:spPr>
        <p:txBody>
          <a:bodyPr wrap="square" rtlCol="0">
            <a:spAutoFit/>
          </a:bodyPr>
          <a:lstStyle/>
          <a:p>
            <a:r>
              <a:rPr lang="es-MX" sz="2400" b="1" dirty="0" smtClean="0">
                <a:solidFill>
                  <a:schemeClr val="bg1"/>
                </a:solidFill>
              </a:rPr>
              <a:t>METAS PESNIEG</a:t>
            </a:r>
            <a:endParaRPr lang="en-US" sz="2400" b="1" dirty="0">
              <a:solidFill>
                <a:schemeClr val="bg1"/>
              </a:solidFill>
            </a:endParaRPr>
          </a:p>
        </p:txBody>
      </p:sp>
      <p:pic>
        <p:nvPicPr>
          <p:cNvPr id="4" name="Imagen 3"/>
          <p:cNvPicPr>
            <a:picLocks noChangeAspect="1"/>
          </p:cNvPicPr>
          <p:nvPr/>
        </p:nvPicPr>
        <p:blipFill>
          <a:blip r:embed="rId4"/>
          <a:stretch>
            <a:fillRect/>
          </a:stretch>
        </p:blipFill>
        <p:spPr>
          <a:xfrm>
            <a:off x="-21705" y="6410873"/>
            <a:ext cx="12213706" cy="512362"/>
          </a:xfrm>
          <a:prstGeom prst="rect">
            <a:avLst/>
          </a:prstGeom>
        </p:spPr>
      </p:pic>
      <p:pic>
        <p:nvPicPr>
          <p:cNvPr id="55" name="INEGI2018-Plantilla_Logo_INEGI.png" descr="INEGI2018-Plantilla_Logo_INEGI.png"/>
          <p:cNvPicPr>
            <a:picLocks noChangeAspect="1"/>
          </p:cNvPicPr>
          <p:nvPr/>
        </p:nvPicPr>
        <p:blipFill>
          <a:blip r:embed="rId5">
            <a:extLst/>
          </a:blip>
          <a:srcRect t="31617" b="31617"/>
          <a:stretch>
            <a:fillRect/>
          </a:stretch>
        </p:blipFill>
        <p:spPr>
          <a:xfrm>
            <a:off x="93226" y="6467233"/>
            <a:ext cx="1870380" cy="399642"/>
          </a:xfrm>
          <a:prstGeom prst="rect">
            <a:avLst/>
          </a:prstGeom>
          <a:ln w="12700">
            <a:miter lim="400000"/>
          </a:ln>
        </p:spPr>
      </p:pic>
      <p:grpSp>
        <p:nvGrpSpPr>
          <p:cNvPr id="36" name="Grupo 35"/>
          <p:cNvGrpSpPr/>
          <p:nvPr/>
        </p:nvGrpSpPr>
        <p:grpSpPr>
          <a:xfrm>
            <a:off x="1028416" y="909299"/>
            <a:ext cx="10101051" cy="5557934"/>
            <a:chOff x="1730731" y="1557776"/>
            <a:chExt cx="10101051" cy="5557934"/>
          </a:xfrm>
        </p:grpSpPr>
        <p:grpSp>
          <p:nvGrpSpPr>
            <p:cNvPr id="37" name="Grupo 36"/>
            <p:cNvGrpSpPr/>
            <p:nvPr/>
          </p:nvGrpSpPr>
          <p:grpSpPr>
            <a:xfrm>
              <a:off x="1730731" y="1557776"/>
              <a:ext cx="8369233" cy="5557934"/>
              <a:chOff x="2236783" y="1488503"/>
              <a:chExt cx="8369233" cy="5557934"/>
            </a:xfrm>
          </p:grpSpPr>
          <p:grpSp>
            <p:nvGrpSpPr>
              <p:cNvPr id="47" name="Grupo 46"/>
              <p:cNvGrpSpPr/>
              <p:nvPr/>
            </p:nvGrpSpPr>
            <p:grpSpPr>
              <a:xfrm>
                <a:off x="2236783" y="4422963"/>
                <a:ext cx="3961327" cy="1911691"/>
                <a:chOff x="520974" y="4479818"/>
                <a:chExt cx="3780815" cy="1911691"/>
              </a:xfrm>
            </p:grpSpPr>
            <p:sp>
              <p:nvSpPr>
                <p:cNvPr id="58" name="Forma libre 57"/>
                <p:cNvSpPr/>
                <p:nvPr/>
              </p:nvSpPr>
              <p:spPr>
                <a:xfrm rot="155191">
                  <a:off x="557932" y="4669091"/>
                  <a:ext cx="3743857" cy="1722418"/>
                </a:xfrm>
                <a:custGeom>
                  <a:avLst/>
                  <a:gdLst>
                    <a:gd name="connsiteX0" fmla="*/ 0 w 3657688"/>
                    <a:gd name="connsiteY0" fmla="*/ 0 h 1580296"/>
                    <a:gd name="connsiteX1" fmla="*/ 32658 w 3657688"/>
                    <a:gd name="connsiteY1" fmla="*/ 206828 h 1580296"/>
                    <a:gd name="connsiteX2" fmla="*/ 152400 w 3657688"/>
                    <a:gd name="connsiteY2" fmla="*/ 587828 h 1580296"/>
                    <a:gd name="connsiteX3" fmla="*/ 348343 w 3657688"/>
                    <a:gd name="connsiteY3" fmla="*/ 936171 h 1580296"/>
                    <a:gd name="connsiteX4" fmla="*/ 631372 w 3657688"/>
                    <a:gd name="connsiteY4" fmla="*/ 1219200 h 1580296"/>
                    <a:gd name="connsiteX5" fmla="*/ 1012372 w 3657688"/>
                    <a:gd name="connsiteY5" fmla="*/ 1426028 h 1580296"/>
                    <a:gd name="connsiteX6" fmla="*/ 1415143 w 3657688"/>
                    <a:gd name="connsiteY6" fmla="*/ 1545771 h 1580296"/>
                    <a:gd name="connsiteX7" fmla="*/ 1839686 w 3657688"/>
                    <a:gd name="connsiteY7" fmla="*/ 1578428 h 1580296"/>
                    <a:gd name="connsiteX8" fmla="*/ 2383972 w 3657688"/>
                    <a:gd name="connsiteY8" fmla="*/ 1502228 h 1580296"/>
                    <a:gd name="connsiteX9" fmla="*/ 2873829 w 3657688"/>
                    <a:gd name="connsiteY9" fmla="*/ 1338943 h 1580296"/>
                    <a:gd name="connsiteX10" fmla="*/ 3265715 w 3657688"/>
                    <a:gd name="connsiteY10" fmla="*/ 1121228 h 1580296"/>
                    <a:gd name="connsiteX11" fmla="*/ 3635829 w 3657688"/>
                    <a:gd name="connsiteY11" fmla="*/ 849085 h 1580296"/>
                    <a:gd name="connsiteX12" fmla="*/ 3537858 w 3657688"/>
                    <a:gd name="connsiteY12" fmla="*/ 827314 h 1580296"/>
                    <a:gd name="connsiteX13" fmla="*/ 2906486 w 3657688"/>
                    <a:gd name="connsiteY13" fmla="*/ 489857 h 1580296"/>
                    <a:gd name="connsiteX14" fmla="*/ 2808515 w 3657688"/>
                    <a:gd name="connsiteY14" fmla="*/ 326571 h 1580296"/>
                    <a:gd name="connsiteX15" fmla="*/ 2775858 w 3657688"/>
                    <a:gd name="connsiteY15" fmla="*/ 348343 h 1580296"/>
                    <a:gd name="connsiteX16" fmla="*/ 0 w 3657688"/>
                    <a:gd name="connsiteY16" fmla="*/ 0 h 1580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88" h="1580296">
                      <a:moveTo>
                        <a:pt x="0" y="0"/>
                      </a:moveTo>
                      <a:cubicBezTo>
                        <a:pt x="3629" y="54428"/>
                        <a:pt x="7258" y="108857"/>
                        <a:pt x="32658" y="206828"/>
                      </a:cubicBezTo>
                      <a:cubicBezTo>
                        <a:pt x="58058" y="304799"/>
                        <a:pt x="99786" y="466271"/>
                        <a:pt x="152400" y="587828"/>
                      </a:cubicBezTo>
                      <a:cubicBezTo>
                        <a:pt x="205014" y="709385"/>
                        <a:pt x="268514" y="830942"/>
                        <a:pt x="348343" y="936171"/>
                      </a:cubicBezTo>
                      <a:cubicBezTo>
                        <a:pt x="428172" y="1041400"/>
                        <a:pt x="520701" y="1137557"/>
                        <a:pt x="631372" y="1219200"/>
                      </a:cubicBezTo>
                      <a:cubicBezTo>
                        <a:pt x="742043" y="1300843"/>
                        <a:pt x="881744" y="1371600"/>
                        <a:pt x="1012372" y="1426028"/>
                      </a:cubicBezTo>
                      <a:cubicBezTo>
                        <a:pt x="1143000" y="1480456"/>
                        <a:pt x="1277257" y="1520371"/>
                        <a:pt x="1415143" y="1545771"/>
                      </a:cubicBezTo>
                      <a:cubicBezTo>
                        <a:pt x="1553029" y="1571171"/>
                        <a:pt x="1678215" y="1585685"/>
                        <a:pt x="1839686" y="1578428"/>
                      </a:cubicBezTo>
                      <a:cubicBezTo>
                        <a:pt x="2001157" y="1571171"/>
                        <a:pt x="2211615" y="1542142"/>
                        <a:pt x="2383972" y="1502228"/>
                      </a:cubicBezTo>
                      <a:cubicBezTo>
                        <a:pt x="2556329" y="1462314"/>
                        <a:pt x="2726872" y="1402443"/>
                        <a:pt x="2873829" y="1338943"/>
                      </a:cubicBezTo>
                      <a:cubicBezTo>
                        <a:pt x="3020786" y="1275443"/>
                        <a:pt x="3138715" y="1202871"/>
                        <a:pt x="3265715" y="1121228"/>
                      </a:cubicBezTo>
                      <a:cubicBezTo>
                        <a:pt x="3392715" y="1039585"/>
                        <a:pt x="3590472" y="898071"/>
                        <a:pt x="3635829" y="849085"/>
                      </a:cubicBezTo>
                      <a:cubicBezTo>
                        <a:pt x="3681186" y="800099"/>
                        <a:pt x="3659415" y="887185"/>
                        <a:pt x="3537858" y="827314"/>
                      </a:cubicBezTo>
                      <a:cubicBezTo>
                        <a:pt x="3416301" y="767443"/>
                        <a:pt x="3028043" y="573314"/>
                        <a:pt x="2906486" y="489857"/>
                      </a:cubicBezTo>
                      <a:cubicBezTo>
                        <a:pt x="2784929" y="406400"/>
                        <a:pt x="2830286" y="350157"/>
                        <a:pt x="2808515" y="326571"/>
                      </a:cubicBezTo>
                      <a:cubicBezTo>
                        <a:pt x="2786744" y="302985"/>
                        <a:pt x="2775858" y="348343"/>
                        <a:pt x="2775858" y="348343"/>
                      </a:cubicBezTo>
                      <a:lnTo>
                        <a:pt x="0" y="0"/>
                      </a:ln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ln>
                      <a:solidFill>
                        <a:schemeClr val="bg1"/>
                      </a:solidFill>
                    </a:ln>
                    <a:solidFill>
                      <a:schemeClr val="bg1"/>
                    </a:solidFill>
                  </a:endParaRPr>
                </a:p>
              </p:txBody>
            </p:sp>
            <p:sp>
              <p:nvSpPr>
                <p:cNvPr id="59" name="Rectángulo 58"/>
                <p:cNvSpPr/>
                <p:nvPr/>
              </p:nvSpPr>
              <p:spPr>
                <a:xfrm>
                  <a:off x="520974" y="4479818"/>
                  <a:ext cx="2926748" cy="6053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grpSp>
          <p:sp>
            <p:nvSpPr>
              <p:cNvPr id="48" name="Rectángulo 47"/>
              <p:cNvSpPr/>
              <p:nvPr/>
            </p:nvSpPr>
            <p:spPr>
              <a:xfrm>
                <a:off x="2745960" y="1719105"/>
                <a:ext cx="4651703" cy="558905"/>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Bef>
                    <a:spcPts val="600"/>
                  </a:spcBef>
                  <a:spcAft>
                    <a:spcPts val="600"/>
                  </a:spcAft>
                </a:pPr>
                <a:r>
                  <a:rPr lang="es-MX" b="1" dirty="0">
                    <a:solidFill>
                      <a:schemeClr val="tx1">
                        <a:lumMod val="65000"/>
                        <a:lumOff val="35000"/>
                      </a:schemeClr>
                    </a:solidFill>
                  </a:rPr>
                  <a:t>1</a:t>
                </a:r>
                <a:r>
                  <a:rPr lang="es-MX" dirty="0">
                    <a:solidFill>
                      <a:schemeClr val="tx1">
                        <a:lumMod val="65000"/>
                        <a:lumOff val="35000"/>
                      </a:schemeClr>
                    </a:solidFill>
                  </a:rPr>
                  <a:t>. Establecer controles de calidad en </a:t>
                </a:r>
                <a:r>
                  <a:rPr lang="es-MX" b="1" dirty="0">
                    <a:solidFill>
                      <a:schemeClr val="tx1">
                        <a:lumMod val="65000"/>
                        <a:lumOff val="35000"/>
                      </a:schemeClr>
                    </a:solidFill>
                  </a:rPr>
                  <a:t>PROCESOS ESTANDARIZADOS </a:t>
                </a:r>
                <a:r>
                  <a:rPr lang="es-MX" dirty="0">
                    <a:solidFill>
                      <a:schemeClr val="tx1">
                        <a:lumMod val="65000"/>
                        <a:lumOff val="35000"/>
                      </a:schemeClr>
                    </a:solidFill>
                  </a:rPr>
                  <a:t>y documentados </a:t>
                </a:r>
                <a:endParaRPr lang="es-MX" dirty="0">
                  <a:solidFill>
                    <a:schemeClr val="tx1">
                      <a:lumMod val="65000"/>
                      <a:lumOff val="35000"/>
                    </a:schemeClr>
                  </a:solidFill>
                  <a:latin typeface="Calibri" panose="020F0502020204030204" pitchFamily="34" charset="0"/>
                  <a:ea typeface="Times New Roman" panose="02020603050405020304" pitchFamily="18" charset="0"/>
                  <a:cs typeface="Times New Roman" panose="02020603050405020304" pitchFamily="18" charset="0"/>
                </a:endParaRPr>
              </a:p>
            </p:txBody>
          </p:sp>
          <p:sp>
            <p:nvSpPr>
              <p:cNvPr id="50" name="Rectángulo 49"/>
              <p:cNvSpPr/>
              <p:nvPr/>
            </p:nvSpPr>
            <p:spPr>
              <a:xfrm>
                <a:off x="2750607" y="5028329"/>
                <a:ext cx="2800199" cy="11233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7000"/>
                  </a:lnSpc>
                  <a:spcBef>
                    <a:spcPts val="600"/>
                  </a:spcBef>
                  <a:spcAft>
                    <a:spcPts val="600"/>
                  </a:spcAft>
                </a:pPr>
                <a:r>
                  <a:rPr lang="es-MX" b="1" dirty="0">
                    <a:solidFill>
                      <a:schemeClr val="bg1"/>
                    </a:solidFill>
                  </a:rPr>
                  <a:t>3. Desarrollar </a:t>
                </a:r>
                <a:br>
                  <a:rPr lang="es-MX" b="1" dirty="0">
                    <a:solidFill>
                      <a:schemeClr val="bg1"/>
                    </a:solidFill>
                  </a:rPr>
                </a:br>
                <a:r>
                  <a:rPr lang="es-MX" b="1" dirty="0">
                    <a:solidFill>
                      <a:schemeClr val="bg1"/>
                    </a:solidFill>
                  </a:rPr>
                  <a:t>protocolos para medir y documentar el impacto </a:t>
                </a:r>
                <a:br>
                  <a:rPr lang="es-MX" b="1" dirty="0">
                    <a:solidFill>
                      <a:schemeClr val="bg1"/>
                    </a:solidFill>
                  </a:rPr>
                </a:br>
                <a:r>
                  <a:rPr lang="es-MX" b="1" dirty="0">
                    <a:solidFill>
                      <a:schemeClr val="bg1"/>
                    </a:solidFill>
                  </a:rPr>
                  <a:t>                de las MEJORAS</a:t>
                </a:r>
                <a:endParaRPr lang="es-MX" b="1" dirty="0">
                  <a:solidFill>
                    <a:schemeClr val="bg1"/>
                  </a:solidFill>
                  <a:latin typeface="Calibri" panose="020F0502020204030204" pitchFamily="34" charset="0"/>
                  <a:ea typeface="Times New Roman" panose="02020603050405020304" pitchFamily="18" charset="0"/>
                  <a:cs typeface="Times New Roman" panose="02020603050405020304" pitchFamily="18" charset="0"/>
                </a:endParaRPr>
              </a:p>
            </p:txBody>
          </p:sp>
          <p:sp>
            <p:nvSpPr>
              <p:cNvPr id="53" name="Rectángulo 52"/>
              <p:cNvSpPr/>
              <p:nvPr/>
            </p:nvSpPr>
            <p:spPr>
              <a:xfrm>
                <a:off x="8283225" y="1488503"/>
                <a:ext cx="2322791" cy="1020113"/>
              </a:xfrm>
              <a:prstGeom prst="rect">
                <a:avLst/>
              </a:prstGeom>
              <a:solidFill>
                <a:srgbClr val="7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Bef>
                    <a:spcPts val="600"/>
                  </a:spcBef>
                  <a:spcAft>
                    <a:spcPts val="600"/>
                  </a:spcAft>
                </a:pPr>
                <a:r>
                  <a:rPr lang="es-MX" dirty="0">
                    <a:solidFill>
                      <a:schemeClr val="bg1"/>
                    </a:solidFill>
                  </a:rPr>
                  <a:t>2. </a:t>
                </a:r>
                <a:r>
                  <a:rPr lang="es-MX" b="1" dirty="0">
                    <a:solidFill>
                      <a:schemeClr val="bg1"/>
                    </a:solidFill>
                  </a:rPr>
                  <a:t>EVALUAR</a:t>
                </a:r>
                <a:r>
                  <a:rPr lang="es-MX" dirty="0">
                    <a:solidFill>
                      <a:schemeClr val="bg1"/>
                    </a:solidFill>
                  </a:rPr>
                  <a:t> de forma sistemática la calidad de la información.</a:t>
                </a:r>
              </a:p>
            </p:txBody>
          </p:sp>
          <p:sp>
            <p:nvSpPr>
              <p:cNvPr id="54" name="Flecha derecha 53"/>
              <p:cNvSpPr/>
              <p:nvPr/>
            </p:nvSpPr>
            <p:spPr>
              <a:xfrm>
                <a:off x="7476827" y="1849612"/>
                <a:ext cx="648071" cy="297893"/>
              </a:xfrm>
              <a:prstGeom prst="rightArrow">
                <a:avLst/>
              </a:prstGeom>
              <a:solidFill>
                <a:srgbClr val="8E0000"/>
              </a:solidFill>
              <a:ln>
                <a:solidFill>
                  <a:srgbClr val="8E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pic>
            <p:nvPicPr>
              <p:cNvPr id="56" name="Imagen 55"/>
              <p:cNvPicPr>
                <a:picLocks noChangeAspect="1"/>
              </p:cNvPicPr>
              <p:nvPr/>
            </p:nvPicPr>
            <p:blipFill>
              <a:blip r:embed="rId6"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rot="18001526">
                <a:off x="4876597" y="3802047"/>
                <a:ext cx="1015443" cy="2203445"/>
              </a:xfrm>
              <a:prstGeom prst="rect">
                <a:avLst/>
              </a:prstGeom>
            </p:spPr>
          </p:pic>
          <p:sp>
            <p:nvSpPr>
              <p:cNvPr id="57" name="Flecha curvada hacia abajo 56"/>
              <p:cNvSpPr/>
              <p:nvPr/>
            </p:nvSpPr>
            <p:spPr>
              <a:xfrm rot="13725995">
                <a:off x="1524758" y="3580476"/>
                <a:ext cx="4367070" cy="2564851"/>
              </a:xfrm>
              <a:prstGeom prst="curvedDownArrow">
                <a:avLst>
                  <a:gd name="adj1" fmla="val 4716"/>
                  <a:gd name="adj2" fmla="val 14002"/>
                  <a:gd name="adj3" fmla="val 12025"/>
                </a:avLst>
              </a:prstGeom>
              <a:solidFill>
                <a:srgbClr val="8E0000"/>
              </a:solidFill>
              <a:ln>
                <a:solidFill>
                  <a:srgbClr val="8E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solidFill>
                    <a:srgbClr val="7A0000"/>
                  </a:solidFill>
                </a:endParaRPr>
              </a:p>
            </p:txBody>
          </p:sp>
        </p:grpSp>
        <p:graphicFrame>
          <p:nvGraphicFramePr>
            <p:cNvPr id="39" name="Marcador de contenido 3">
              <a:extLst>
                <a:ext uri="{FF2B5EF4-FFF2-40B4-BE49-F238E27FC236}">
                  <a16:creationId xmlns:a16="http://schemas.microsoft.com/office/drawing/2014/main" id="{556128AD-9D13-4CEF-B806-5821AB44CF07}"/>
                </a:ext>
              </a:extLst>
            </p:cNvPr>
            <p:cNvGraphicFramePr>
              <a:graphicFrameLocks/>
            </p:cNvGraphicFramePr>
            <p:nvPr>
              <p:extLst>
                <p:ext uri="{D42A27DB-BD31-4B8C-83A1-F6EECF244321}">
                  <p14:modId xmlns:p14="http://schemas.microsoft.com/office/powerpoint/2010/main" val="387273363"/>
                </p:ext>
              </p:extLst>
            </p:nvPr>
          </p:nvGraphicFramePr>
          <p:xfrm>
            <a:off x="6065808" y="5019593"/>
            <a:ext cx="4366665" cy="914400"/>
          </p:xfrm>
          <a:graphic>
            <a:graphicData uri="http://schemas.openxmlformats.org/drawingml/2006/table">
              <a:tbl>
                <a:tblPr firstRow="1" bandRow="1">
                  <a:tableStyleId>{F5AB1C69-6EDB-4FF4-983F-18BD219EF322}</a:tableStyleId>
                </a:tblPr>
                <a:tblGrid>
                  <a:gridCol w="4366665">
                    <a:extLst>
                      <a:ext uri="{9D8B030D-6E8A-4147-A177-3AD203B41FA5}">
                        <a16:colId xmlns:a16="http://schemas.microsoft.com/office/drawing/2014/main" val="20001"/>
                      </a:ext>
                    </a:extLst>
                  </a:gridCol>
                </a:tblGrid>
                <a:tr h="731157">
                  <a:tc>
                    <a:txBody>
                      <a:bodyPr/>
                      <a:lstStyle/>
                      <a:p>
                        <a:pPr marL="90488" indent="0" algn="l" defTabSz="263525" rtl="0" eaLnBrk="1" latinLnBrk="0" hangingPunct="1">
                          <a:spcBef>
                            <a:spcPts val="600"/>
                          </a:spcBef>
                          <a:spcAft>
                            <a:spcPts val="600"/>
                          </a:spcAft>
                          <a:buFont typeface="Arial" panose="020B0604020202020204" pitchFamily="34" charset="0"/>
                          <a:buNone/>
                          <a:tabLst>
                            <a:tab pos="263525" algn="l"/>
                          </a:tabLst>
                        </a:pPr>
                        <a:r>
                          <a:rPr lang="es-MX" sz="1800" b="0" dirty="0">
                            <a:solidFill>
                              <a:schemeClr val="tx1"/>
                            </a:solidFill>
                            <a:latin typeface="+mn-lt"/>
                          </a:rPr>
                          <a:t>80% de productos PAEG  han documentado y evaluado las mejoras en fuentes de información y </a:t>
                        </a:r>
                        <a:r>
                          <a:rPr lang="es-MX" sz="1800" b="0" dirty="0" smtClean="0">
                            <a:solidFill>
                              <a:schemeClr val="tx1"/>
                            </a:solidFill>
                            <a:latin typeface="+mn-lt"/>
                          </a:rPr>
                          <a:t>tecnologías.</a:t>
                        </a:r>
                        <a:endParaRPr lang="es-MX" sz="1800" b="0" dirty="0">
                          <a:solidFill>
                            <a:schemeClr val="tx1"/>
                          </a:solidFill>
                          <a:latin typeface="+mn-lt"/>
                        </a:endParaRPr>
                      </a:p>
                    </a:txBody>
                    <a:tcPr anchor="ctr">
                      <a:noFill/>
                    </a:tcPr>
                  </a:tc>
                  <a:extLst>
                    <a:ext uri="{0D108BD9-81ED-4DB2-BD59-A6C34878D82A}">
                      <a16:rowId xmlns:a16="http://schemas.microsoft.com/office/drawing/2014/main" val="10001"/>
                    </a:ext>
                  </a:extLst>
                </a:tr>
              </a:tbl>
            </a:graphicData>
          </a:graphic>
        </p:graphicFrame>
        <p:graphicFrame>
          <p:nvGraphicFramePr>
            <p:cNvPr id="40" name="Marcador de contenido 3">
              <a:extLst>
                <a:ext uri="{FF2B5EF4-FFF2-40B4-BE49-F238E27FC236}">
                  <a16:creationId xmlns:a16="http://schemas.microsoft.com/office/drawing/2014/main" id="{CDAA5DE6-1D79-4447-AA48-1A4253DC7738}"/>
                </a:ext>
              </a:extLst>
            </p:cNvPr>
            <p:cNvGraphicFramePr>
              <a:graphicFrameLocks/>
            </p:cNvGraphicFramePr>
            <p:nvPr>
              <p:extLst>
                <p:ext uri="{D42A27DB-BD31-4B8C-83A1-F6EECF244321}">
                  <p14:modId xmlns:p14="http://schemas.microsoft.com/office/powerpoint/2010/main" val="1138690313"/>
                </p:ext>
              </p:extLst>
            </p:nvPr>
          </p:nvGraphicFramePr>
          <p:xfrm>
            <a:off x="3594229" y="2419467"/>
            <a:ext cx="3297382" cy="914400"/>
          </p:xfrm>
          <a:graphic>
            <a:graphicData uri="http://schemas.openxmlformats.org/drawingml/2006/table">
              <a:tbl>
                <a:tblPr firstRow="1" bandRow="1">
                  <a:tableStyleId>{F5AB1C69-6EDB-4FF4-983F-18BD219EF322}</a:tableStyleId>
                </a:tblPr>
                <a:tblGrid>
                  <a:gridCol w="3297382">
                    <a:extLst>
                      <a:ext uri="{9D8B030D-6E8A-4147-A177-3AD203B41FA5}">
                        <a16:colId xmlns:a16="http://schemas.microsoft.com/office/drawing/2014/main" val="20001"/>
                      </a:ext>
                    </a:extLst>
                  </a:gridCol>
                </a:tblGrid>
                <a:tr h="731157">
                  <a:tc>
                    <a:txBody>
                      <a:bodyPr/>
                      <a:lstStyle/>
                      <a:p>
                        <a:pPr marL="90488" indent="0" algn="l" defTabSz="263525" rtl="0" eaLnBrk="1" latinLnBrk="0" hangingPunct="1">
                          <a:spcBef>
                            <a:spcPts val="600"/>
                          </a:spcBef>
                          <a:spcAft>
                            <a:spcPts val="600"/>
                          </a:spcAft>
                          <a:buFont typeface="Arial" panose="020B0604020202020204" pitchFamily="34" charset="0"/>
                          <a:buNone/>
                          <a:tabLst>
                            <a:tab pos="263525" algn="l"/>
                          </a:tabLst>
                        </a:pPr>
                        <a:r>
                          <a:rPr lang="es-MX" sz="1800" b="0" dirty="0">
                            <a:solidFill>
                              <a:schemeClr val="tx1"/>
                            </a:solidFill>
                            <a:latin typeface="+mn-lt"/>
                          </a:rPr>
                          <a:t>95% de los proyectos de IIN siguen procesos estandarizados y con controles de </a:t>
                        </a:r>
                        <a:r>
                          <a:rPr lang="es-MX" sz="1800" b="0" dirty="0" smtClean="0">
                            <a:solidFill>
                              <a:schemeClr val="tx1"/>
                            </a:solidFill>
                            <a:latin typeface="+mn-lt"/>
                          </a:rPr>
                          <a:t>calidad.</a:t>
                        </a:r>
                        <a:endParaRPr lang="es-MX" sz="1800" b="0" dirty="0">
                          <a:solidFill>
                            <a:schemeClr val="tx1"/>
                          </a:solidFill>
                          <a:latin typeface="+mn-lt"/>
                        </a:endParaRPr>
                      </a:p>
                    </a:txBody>
                    <a:tcPr anchor="ctr">
                      <a:noFill/>
                    </a:tcPr>
                  </a:tc>
                  <a:extLst>
                    <a:ext uri="{0D108BD9-81ED-4DB2-BD59-A6C34878D82A}">
                      <a16:rowId xmlns:a16="http://schemas.microsoft.com/office/drawing/2014/main" val="10001"/>
                    </a:ext>
                  </a:extLst>
                </a:tr>
              </a:tbl>
            </a:graphicData>
          </a:graphic>
        </p:graphicFrame>
        <p:sp>
          <p:nvSpPr>
            <p:cNvPr id="41" name="Rectángulo 40">
              <a:extLst>
                <a:ext uri="{FF2B5EF4-FFF2-40B4-BE49-F238E27FC236}">
                  <a16:creationId xmlns:a16="http://schemas.microsoft.com/office/drawing/2014/main" id="{0D14DAC7-59F6-412C-900F-95C242FCA495}"/>
                </a:ext>
              </a:extLst>
            </p:cNvPr>
            <p:cNvSpPr/>
            <p:nvPr/>
          </p:nvSpPr>
          <p:spPr>
            <a:xfrm>
              <a:off x="8995135" y="2692634"/>
              <a:ext cx="2836647" cy="10342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7000"/>
                </a:lnSpc>
                <a:spcBef>
                  <a:spcPts val="600"/>
                </a:spcBef>
                <a:spcAft>
                  <a:spcPts val="600"/>
                </a:spcAft>
              </a:pPr>
              <a:r>
                <a:rPr lang="es-MX" dirty="0">
                  <a:solidFill>
                    <a:schemeClr val="tx1"/>
                  </a:solidFill>
                </a:rPr>
                <a:t>95% de los proyectos de IIN incluye en sus metadatos indicadores de </a:t>
              </a:r>
              <a:r>
                <a:rPr lang="es-MX" dirty="0" smtClean="0">
                  <a:solidFill>
                    <a:schemeClr val="tx1"/>
                  </a:solidFill>
                </a:rPr>
                <a:t>calidad.</a:t>
              </a:r>
              <a:endParaRPr lang="es-MX" dirty="0">
                <a:solidFill>
                  <a:schemeClr val="tx1"/>
                </a:solidFill>
              </a:endParaRPr>
            </a:p>
          </p:txBody>
        </p:sp>
        <p:pic>
          <p:nvPicPr>
            <p:cNvPr id="42" name="Picture 2" descr="Resultado de imagen para goals  flag icon">
              <a:hlinkClick r:id="rId7" action="ppaction://hlinksldjump"/>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8436029" y="2908478"/>
              <a:ext cx="555571" cy="555571"/>
            </a:xfrm>
            <a:prstGeom prst="rect">
              <a:avLst/>
            </a:prstGeom>
            <a:solidFill>
              <a:srgbClr val="FFFF00"/>
            </a:solidFill>
            <a:extLst/>
          </p:spPr>
        </p:pic>
        <p:pic>
          <p:nvPicPr>
            <p:cNvPr id="44" name="Picture 2" descr="Resultado de imagen para goals  flag icon">
              <a:hlinkClick r:id="rId7" action="ppaction://hlinksldjump"/>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3114764" y="2547987"/>
              <a:ext cx="555571" cy="555571"/>
            </a:xfrm>
            <a:prstGeom prst="rect">
              <a:avLst/>
            </a:prstGeom>
            <a:solidFill>
              <a:srgbClr val="FFFF00"/>
            </a:solidFill>
            <a:extLst/>
          </p:spPr>
        </p:pic>
        <p:pic>
          <p:nvPicPr>
            <p:cNvPr id="46" name="Picture 2" descr="Resultado de imagen para goals  flag icon">
              <a:hlinkClick r:id="rId7" action="ppaction://hlinksldjump"/>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5656337" y="5107810"/>
              <a:ext cx="555571" cy="555571"/>
            </a:xfrm>
            <a:prstGeom prst="rect">
              <a:avLst/>
            </a:prstGeom>
            <a:solidFill>
              <a:srgbClr val="FFFF00"/>
            </a:solidFill>
            <a:extLst/>
          </p:spPr>
        </p:pic>
      </p:grpSp>
    </p:spTree>
    <p:extLst>
      <p:ext uri="{BB962C8B-B14F-4D97-AF65-F5344CB8AC3E}">
        <p14:creationId xmlns:p14="http://schemas.microsoft.com/office/powerpoint/2010/main" val="326257068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0" y="0"/>
            <a:ext cx="12309191" cy="6945200"/>
          </a:xfrm>
          <a:prstGeom prst="rect">
            <a:avLst/>
          </a:prstGeom>
        </p:spPr>
      </p:pic>
      <p:pic>
        <p:nvPicPr>
          <p:cNvPr id="4" name="Imagen 3"/>
          <p:cNvPicPr/>
          <p:nvPr/>
        </p:nvPicPr>
        <p:blipFill>
          <a:blip r:embed="rId3" cstate="email">
            <a:extLst>
              <a:ext uri="{28A0092B-C50C-407E-A947-70E740481C1C}">
                <a14:useLocalDpi xmlns:a14="http://schemas.microsoft.com/office/drawing/2010/main"/>
              </a:ext>
            </a:extLst>
          </a:blip>
          <a:stretch>
            <a:fillRect/>
          </a:stretch>
        </p:blipFill>
        <p:spPr>
          <a:xfrm>
            <a:off x="9814515" y="0"/>
            <a:ext cx="2494676" cy="2504204"/>
          </a:xfrm>
          <a:prstGeom prst="rect">
            <a:avLst/>
          </a:prstGeom>
        </p:spPr>
      </p:pic>
      <p:graphicFrame>
        <p:nvGraphicFramePr>
          <p:cNvPr id="5" name="Tabla 4"/>
          <p:cNvGraphicFramePr>
            <a:graphicFrameLocks noGrp="1"/>
          </p:cNvGraphicFramePr>
          <p:nvPr>
            <p:extLst>
              <p:ext uri="{D42A27DB-BD31-4B8C-83A1-F6EECF244321}">
                <p14:modId xmlns:p14="http://schemas.microsoft.com/office/powerpoint/2010/main" val="1951702368"/>
              </p:ext>
            </p:extLst>
          </p:nvPr>
        </p:nvGraphicFramePr>
        <p:xfrm>
          <a:off x="5667738" y="3215942"/>
          <a:ext cx="5600030" cy="1005840"/>
        </p:xfrm>
        <a:graphic>
          <a:graphicData uri="http://schemas.openxmlformats.org/drawingml/2006/table">
            <a:tbl>
              <a:tblPr firstRow="1" bandRow="1">
                <a:tableStyleId>{5C22544A-7EE6-4342-B048-85BDC9FD1C3A}</a:tableStyleId>
              </a:tblPr>
              <a:tblGrid>
                <a:gridCol w="5600030">
                  <a:extLst>
                    <a:ext uri="{9D8B030D-6E8A-4147-A177-3AD203B41FA5}">
                      <a16:colId xmlns:a16="http://schemas.microsoft.com/office/drawing/2014/main" val="393361610"/>
                    </a:ext>
                  </a:extLst>
                </a:gridCol>
              </a:tblGrid>
              <a:tr h="370840">
                <a:tc>
                  <a:txBody>
                    <a:bodyPr/>
                    <a:lstStyle/>
                    <a:p>
                      <a:r>
                        <a:rPr lang="es-MX" sz="6000" b="0" dirty="0" smtClean="0">
                          <a:latin typeface="+mj-lt"/>
                        </a:rPr>
                        <a:t>Avances y retos</a:t>
                      </a:r>
                      <a:endParaRPr lang="en-US" sz="6000" b="0" dirty="0">
                        <a:latin typeface="+mj-lt"/>
                      </a:endParaRPr>
                    </a:p>
                  </a:txBody>
                  <a:tcPr>
                    <a:lnL w="57150" cap="flat" cmpd="sng" algn="ctr">
                      <a:solidFill>
                        <a:schemeClr val="bg1"/>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459452490"/>
                  </a:ext>
                </a:extLst>
              </a:tr>
            </a:tbl>
          </a:graphicData>
        </a:graphic>
      </p:graphicFrame>
    </p:spTree>
    <p:extLst>
      <p:ext uri="{BB962C8B-B14F-4D97-AF65-F5344CB8AC3E}">
        <p14:creationId xmlns:p14="http://schemas.microsoft.com/office/powerpoint/2010/main" val="317166631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INEGI2018-Plantilla_Pleca_superior.png" descr="INEGI2018-Plantilla_Pleca_superior.png"/>
          <p:cNvPicPr>
            <a:picLocks noChangeAspect="1"/>
          </p:cNvPicPr>
          <p:nvPr/>
        </p:nvPicPr>
        <p:blipFill>
          <a:blip r:embed="rId2">
            <a:extLst/>
          </a:blip>
          <a:stretch>
            <a:fillRect/>
          </a:stretch>
        </p:blipFill>
        <p:spPr>
          <a:xfrm>
            <a:off x="0" y="-38213"/>
            <a:ext cx="12192000" cy="400941"/>
          </a:xfrm>
          <a:prstGeom prst="rect">
            <a:avLst/>
          </a:prstGeom>
          <a:ln w="12700">
            <a:miter lim="400000"/>
          </a:ln>
        </p:spPr>
      </p:pic>
      <p:sp>
        <p:nvSpPr>
          <p:cNvPr id="3" name="CuadroTexto 2"/>
          <p:cNvSpPr txBox="1"/>
          <p:nvPr/>
        </p:nvSpPr>
        <p:spPr>
          <a:xfrm>
            <a:off x="624560" y="-69794"/>
            <a:ext cx="4420194" cy="461665"/>
          </a:xfrm>
          <a:prstGeom prst="rect">
            <a:avLst/>
          </a:prstGeom>
          <a:noFill/>
        </p:spPr>
        <p:txBody>
          <a:bodyPr wrap="square" rtlCol="0">
            <a:spAutoFit/>
          </a:bodyPr>
          <a:lstStyle/>
          <a:p>
            <a:r>
              <a:rPr lang="es-MX" sz="2400" b="1" dirty="0" smtClean="0">
                <a:solidFill>
                  <a:schemeClr val="bg1"/>
                </a:solidFill>
              </a:rPr>
              <a:t>ESTANDARIZACIÓN</a:t>
            </a:r>
          </a:p>
        </p:txBody>
      </p:sp>
      <p:pic>
        <p:nvPicPr>
          <p:cNvPr id="4" name="Imagen 3"/>
          <p:cNvPicPr>
            <a:picLocks noChangeAspect="1"/>
          </p:cNvPicPr>
          <p:nvPr/>
        </p:nvPicPr>
        <p:blipFill>
          <a:blip r:embed="rId3"/>
          <a:stretch>
            <a:fillRect/>
          </a:stretch>
        </p:blipFill>
        <p:spPr>
          <a:xfrm>
            <a:off x="-21705" y="6410873"/>
            <a:ext cx="12213706" cy="512362"/>
          </a:xfrm>
          <a:prstGeom prst="rect">
            <a:avLst/>
          </a:prstGeom>
        </p:spPr>
      </p:pic>
      <p:pic>
        <p:nvPicPr>
          <p:cNvPr id="55" name="INEGI2018-Plantilla_Logo_INEGI.png" descr="INEGI2018-Plantilla_Logo_INEGI.png"/>
          <p:cNvPicPr>
            <a:picLocks noChangeAspect="1"/>
          </p:cNvPicPr>
          <p:nvPr/>
        </p:nvPicPr>
        <p:blipFill>
          <a:blip r:embed="rId4">
            <a:extLst/>
          </a:blip>
          <a:srcRect t="31617" b="31617"/>
          <a:stretch>
            <a:fillRect/>
          </a:stretch>
        </p:blipFill>
        <p:spPr>
          <a:xfrm>
            <a:off x="93226" y="6467233"/>
            <a:ext cx="1870380" cy="399642"/>
          </a:xfrm>
          <a:prstGeom prst="rect">
            <a:avLst/>
          </a:prstGeom>
          <a:ln w="12700">
            <a:miter lim="400000"/>
          </a:ln>
        </p:spPr>
      </p:pic>
      <p:sp>
        <p:nvSpPr>
          <p:cNvPr id="24" name="Rectángulo 23"/>
          <p:cNvSpPr/>
          <p:nvPr/>
        </p:nvSpPr>
        <p:spPr>
          <a:xfrm>
            <a:off x="7716982" y="772535"/>
            <a:ext cx="4475018" cy="1015663"/>
          </a:xfrm>
          <a:prstGeom prst="rect">
            <a:avLst/>
          </a:prstGeom>
        </p:spPr>
        <p:txBody>
          <a:bodyPr wrap="square">
            <a:spAutoFit/>
          </a:bodyPr>
          <a:lstStyle/>
          <a:p>
            <a:pPr marL="90488" defTabSz="263525">
              <a:spcBef>
                <a:spcPts val="600"/>
              </a:spcBef>
              <a:spcAft>
                <a:spcPts val="600"/>
              </a:spcAft>
              <a:tabLst>
                <a:tab pos="263525" algn="l"/>
              </a:tabLst>
            </a:pPr>
            <a:r>
              <a:rPr lang="es-MX" sz="2000" i="1" dirty="0">
                <a:solidFill>
                  <a:schemeClr val="accent4">
                    <a:lumMod val="75000"/>
                  </a:schemeClr>
                </a:solidFill>
              </a:rPr>
              <a:t>80% de los programas de IIN siguen procesos documentados, estandarizados y con controles de calidad</a:t>
            </a:r>
          </a:p>
        </p:txBody>
      </p:sp>
      <p:sp>
        <p:nvSpPr>
          <p:cNvPr id="25" name="CuadroTexto 24">
            <a:extLst>
              <a:ext uri="{FF2B5EF4-FFF2-40B4-BE49-F238E27FC236}">
                <a16:creationId xmlns:a16="http://schemas.microsoft.com/office/drawing/2014/main" id="{ACFC95A4-4470-4D46-A4B2-96188CA00F9C}"/>
              </a:ext>
            </a:extLst>
          </p:cNvPr>
          <p:cNvSpPr txBox="1"/>
          <p:nvPr/>
        </p:nvSpPr>
        <p:spPr>
          <a:xfrm>
            <a:off x="3448799" y="4062073"/>
            <a:ext cx="4684801" cy="1938992"/>
          </a:xfrm>
          <a:prstGeom prst="rect">
            <a:avLst/>
          </a:prstGeom>
          <a:solidFill>
            <a:schemeClr val="bg1">
              <a:lumMod val="85000"/>
            </a:schemeClr>
          </a:solidFill>
        </p:spPr>
        <p:txBody>
          <a:bodyPr wrap="square" rtlCol="0">
            <a:spAutoFit/>
          </a:bodyPr>
          <a:lstStyle/>
          <a:p>
            <a:pPr>
              <a:spcBef>
                <a:spcPts val="1200"/>
              </a:spcBef>
            </a:pPr>
            <a:r>
              <a:rPr lang="es-MX" dirty="0" smtClean="0"/>
              <a:t>Retos</a:t>
            </a:r>
          </a:p>
          <a:p>
            <a:pPr marL="457200" indent="-457200">
              <a:spcBef>
                <a:spcPts val="1200"/>
              </a:spcBef>
              <a:buFont typeface="+mj-lt"/>
              <a:buAutoNum type="arabicPeriod"/>
            </a:pPr>
            <a:r>
              <a:rPr lang="es-MX" dirty="0" smtClean="0"/>
              <a:t>Sistematización del reporte de evidencias.</a:t>
            </a:r>
          </a:p>
          <a:p>
            <a:pPr marL="457200" indent="-457200">
              <a:spcBef>
                <a:spcPts val="1200"/>
              </a:spcBef>
              <a:buFont typeface="+mj-lt"/>
              <a:buAutoNum type="arabicPeriod"/>
            </a:pPr>
            <a:r>
              <a:rPr lang="es-MX" dirty="0" smtClean="0"/>
              <a:t>Adecuación de la normatividad vigente conforme a la Norma MPEG.</a:t>
            </a:r>
          </a:p>
          <a:p>
            <a:pPr marL="457200" indent="-457200">
              <a:spcBef>
                <a:spcPts val="1200"/>
              </a:spcBef>
              <a:buFont typeface="+mj-lt"/>
              <a:buAutoNum type="arabicPeriod"/>
            </a:pPr>
            <a:r>
              <a:rPr lang="es-MX" dirty="0" smtClean="0"/>
              <a:t>Capacitación.</a:t>
            </a:r>
            <a:endParaRPr lang="es-MX" dirty="0"/>
          </a:p>
        </p:txBody>
      </p:sp>
      <p:sp>
        <p:nvSpPr>
          <p:cNvPr id="26" name="CuadroTexto 25">
            <a:extLst>
              <a:ext uri="{FF2B5EF4-FFF2-40B4-BE49-F238E27FC236}">
                <a16:creationId xmlns:a16="http://schemas.microsoft.com/office/drawing/2014/main" id="{ACFC95A4-4470-4D46-A4B2-96188CA00F9C}"/>
              </a:ext>
            </a:extLst>
          </p:cNvPr>
          <p:cNvSpPr txBox="1"/>
          <p:nvPr/>
        </p:nvSpPr>
        <p:spPr>
          <a:xfrm>
            <a:off x="277090" y="1596664"/>
            <a:ext cx="6664037" cy="1938992"/>
          </a:xfrm>
          <a:prstGeom prst="rect">
            <a:avLst/>
          </a:prstGeom>
          <a:solidFill>
            <a:schemeClr val="bg1">
              <a:lumMod val="85000"/>
            </a:schemeClr>
          </a:solidFill>
        </p:spPr>
        <p:txBody>
          <a:bodyPr wrap="square" rtlCol="0">
            <a:spAutoFit/>
          </a:bodyPr>
          <a:lstStyle/>
          <a:p>
            <a:pPr>
              <a:spcBef>
                <a:spcPts val="1200"/>
              </a:spcBef>
            </a:pPr>
            <a:r>
              <a:rPr lang="es-MX" dirty="0" smtClean="0"/>
              <a:t>Avances</a:t>
            </a:r>
          </a:p>
          <a:p>
            <a:pPr marL="914400" lvl="1" indent="-457200">
              <a:spcBef>
                <a:spcPts val="1200"/>
              </a:spcBef>
              <a:buFont typeface="Arial" panose="020B0604020202020204" pitchFamily="34" charset="0"/>
              <a:buChar char="•"/>
            </a:pPr>
            <a:r>
              <a:rPr lang="es-MX" dirty="0" smtClean="0"/>
              <a:t>Publicación de la norma MPEG.</a:t>
            </a:r>
          </a:p>
          <a:p>
            <a:pPr marL="914400" lvl="1" indent="-457200">
              <a:spcBef>
                <a:spcPts val="1200"/>
              </a:spcBef>
              <a:buFont typeface="Arial" panose="020B0604020202020204" pitchFamily="34" charset="0"/>
              <a:buChar char="•"/>
            </a:pPr>
            <a:r>
              <a:rPr lang="es-MX" dirty="0" smtClean="0"/>
              <a:t>66% de los 80 programas del INEGI registrados en el PAEG 2019 tiene entregables conforme al MPEG.</a:t>
            </a:r>
          </a:p>
          <a:p>
            <a:pPr marL="914400" lvl="1" indent="-457200">
              <a:spcBef>
                <a:spcPts val="1200"/>
              </a:spcBef>
              <a:buFont typeface="Arial" panose="020B0604020202020204" pitchFamily="34" charset="0"/>
              <a:buChar char="•"/>
            </a:pPr>
            <a:r>
              <a:rPr lang="es-MX" dirty="0" smtClean="0"/>
              <a:t>Este porcentaje se incrementa a 76% cuando se toma la IIN.</a:t>
            </a:r>
            <a:endParaRPr lang="es-MX" dirty="0"/>
          </a:p>
        </p:txBody>
      </p:sp>
      <p:grpSp>
        <p:nvGrpSpPr>
          <p:cNvPr id="27" name="Grupo 26"/>
          <p:cNvGrpSpPr/>
          <p:nvPr/>
        </p:nvGrpSpPr>
        <p:grpSpPr>
          <a:xfrm>
            <a:off x="8991600" y="1866127"/>
            <a:ext cx="3070617" cy="3948185"/>
            <a:chOff x="370860" y="2909815"/>
            <a:chExt cx="3070617" cy="3948185"/>
          </a:xfrm>
        </p:grpSpPr>
        <p:pic>
          <p:nvPicPr>
            <p:cNvPr id="28" name="Imagen 27"/>
            <p:cNvPicPr>
              <a:picLocks noChangeAspect="1"/>
            </p:cNvPicPr>
            <p:nvPr/>
          </p:nvPicPr>
          <p:blipFill>
            <a:blip r:embed="rId5" cstate="email">
              <a:duotone>
                <a:schemeClr val="accent3">
                  <a:shade val="45000"/>
                  <a:satMod val="135000"/>
                </a:schemeClr>
                <a:prstClr val="white"/>
              </a:duotone>
              <a:extLst>
                <a:ext uri="{28A0092B-C50C-407E-A947-70E740481C1C}">
                  <a14:useLocalDpi xmlns:a14="http://schemas.microsoft.com/office/drawing/2010/main"/>
                </a:ext>
              </a:extLst>
            </a:blip>
            <a:stretch>
              <a:fillRect/>
            </a:stretch>
          </p:blipFill>
          <p:spPr>
            <a:xfrm flipH="1">
              <a:off x="370860" y="3775295"/>
              <a:ext cx="3070617" cy="3082705"/>
            </a:xfrm>
            <a:prstGeom prst="rect">
              <a:avLst/>
            </a:prstGeom>
          </p:spPr>
        </p:pic>
        <p:pic>
          <p:nvPicPr>
            <p:cNvPr id="29" name="Picture 4" descr="Resultado de imagen para milestone  icon"/>
            <p:cNvPicPr>
              <a:picLocks noChangeAspect="1" noChangeArrowheads="1"/>
            </p:cNvPicPr>
            <p:nvPr/>
          </p:nvPicPr>
          <p:blipFill>
            <a:blip r:embed="rId6" cstate="email">
              <a:duotone>
                <a:schemeClr val="accent4">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2285913" y="3636614"/>
              <a:ext cx="1008489" cy="1008489"/>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6" descr="Resultado de imagen para car back  icon"/>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a:stretch/>
          </p:blipFill>
          <p:spPr bwMode="auto">
            <a:xfrm>
              <a:off x="1835794" y="4395370"/>
              <a:ext cx="900237" cy="710391"/>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2" descr="Resultado de imagen para goals  flag icon">
              <a:extLst>
                <a:ext uri="{FF2B5EF4-FFF2-40B4-BE49-F238E27FC236}">
                  <a16:creationId xmlns:a16="http://schemas.microsoft.com/office/drawing/2014/main" id="{C43F1BDB-6BE1-4A0A-B726-12C3F1541621}"/>
                </a:ext>
              </a:extLst>
            </p:cNvPr>
            <p:cNvPicPr>
              <a:picLocks noChangeAspect="1" noChangeArrowheads="1"/>
            </p:cNvPicPr>
            <p:nvPr/>
          </p:nvPicPr>
          <p:blipFill rotWithShape="1">
            <a:blip r:embed="rId8" cstate="email">
              <a:clrChange>
                <a:clrFrom>
                  <a:srgbClr val="FFFFFF"/>
                </a:clrFrom>
                <a:clrTo>
                  <a:srgbClr val="FFFFFF">
                    <a:alpha val="0"/>
                  </a:srgbClr>
                </a:clrTo>
              </a:clrChange>
              <a:extLst>
                <a:ext uri="{28A0092B-C50C-407E-A947-70E740481C1C}">
                  <a14:useLocalDpi xmlns:a14="http://schemas.microsoft.com/office/drawing/2010/main"/>
                </a:ext>
              </a:extLst>
            </a:blip>
            <a:srcRect l="13698"/>
            <a:stretch/>
          </p:blipFill>
          <p:spPr bwMode="auto">
            <a:xfrm rot="20329487">
              <a:off x="552248" y="2909815"/>
              <a:ext cx="896144" cy="1038369"/>
            </a:xfrm>
            <a:prstGeom prst="rect">
              <a:avLst/>
            </a:prstGeom>
            <a:noFill/>
            <a:ln>
              <a:noFill/>
            </a:ln>
            <a:extLst/>
          </p:spPr>
        </p:pic>
      </p:grpSp>
    </p:spTree>
    <p:extLst>
      <p:ext uri="{BB962C8B-B14F-4D97-AF65-F5344CB8AC3E}">
        <p14:creationId xmlns:p14="http://schemas.microsoft.com/office/powerpoint/2010/main" val="177671727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INEGI2018-Plantilla_Pleca_superior.png" descr="INEGI2018-Plantilla_Pleca_superior.png"/>
          <p:cNvPicPr>
            <a:picLocks noChangeAspect="1"/>
          </p:cNvPicPr>
          <p:nvPr/>
        </p:nvPicPr>
        <p:blipFill>
          <a:blip r:embed="rId2">
            <a:extLst/>
          </a:blip>
          <a:stretch>
            <a:fillRect/>
          </a:stretch>
        </p:blipFill>
        <p:spPr>
          <a:xfrm>
            <a:off x="0" y="-38213"/>
            <a:ext cx="12192000" cy="400941"/>
          </a:xfrm>
          <a:prstGeom prst="rect">
            <a:avLst/>
          </a:prstGeom>
          <a:ln w="12700">
            <a:miter lim="400000"/>
          </a:ln>
        </p:spPr>
      </p:pic>
      <p:pic>
        <p:nvPicPr>
          <p:cNvPr id="4" name="Imagen 3"/>
          <p:cNvPicPr>
            <a:picLocks noChangeAspect="1"/>
          </p:cNvPicPr>
          <p:nvPr/>
        </p:nvPicPr>
        <p:blipFill>
          <a:blip r:embed="rId3"/>
          <a:stretch>
            <a:fillRect/>
          </a:stretch>
        </p:blipFill>
        <p:spPr>
          <a:xfrm>
            <a:off x="-21705" y="6410873"/>
            <a:ext cx="12213706" cy="512362"/>
          </a:xfrm>
          <a:prstGeom prst="rect">
            <a:avLst/>
          </a:prstGeom>
        </p:spPr>
      </p:pic>
      <p:pic>
        <p:nvPicPr>
          <p:cNvPr id="55" name="INEGI2018-Plantilla_Logo_INEGI.png" descr="INEGI2018-Plantilla_Logo_INEGI.png"/>
          <p:cNvPicPr>
            <a:picLocks noChangeAspect="1"/>
          </p:cNvPicPr>
          <p:nvPr/>
        </p:nvPicPr>
        <p:blipFill>
          <a:blip r:embed="rId4">
            <a:extLst/>
          </a:blip>
          <a:srcRect t="31617" b="31617"/>
          <a:stretch>
            <a:fillRect/>
          </a:stretch>
        </p:blipFill>
        <p:spPr>
          <a:xfrm>
            <a:off x="93226" y="6467233"/>
            <a:ext cx="1870380" cy="399642"/>
          </a:xfrm>
          <a:prstGeom prst="rect">
            <a:avLst/>
          </a:prstGeom>
          <a:ln w="12700">
            <a:miter lim="400000"/>
          </a:ln>
        </p:spPr>
      </p:pic>
      <p:sp>
        <p:nvSpPr>
          <p:cNvPr id="6" name="CuadroTexto 5">
            <a:extLst>
              <a:ext uri="{FF2B5EF4-FFF2-40B4-BE49-F238E27FC236}">
                <a16:creationId xmlns:a16="http://schemas.microsoft.com/office/drawing/2014/main" id="{ACFC95A4-4470-4D46-A4B2-96188CA00F9C}"/>
              </a:ext>
            </a:extLst>
          </p:cNvPr>
          <p:cNvSpPr txBox="1"/>
          <p:nvPr/>
        </p:nvSpPr>
        <p:spPr>
          <a:xfrm>
            <a:off x="7586260" y="3851993"/>
            <a:ext cx="4460736" cy="2031325"/>
          </a:xfrm>
          <a:prstGeom prst="rect">
            <a:avLst/>
          </a:prstGeom>
          <a:solidFill>
            <a:schemeClr val="bg1">
              <a:lumMod val="85000"/>
            </a:schemeClr>
          </a:solidFill>
        </p:spPr>
        <p:txBody>
          <a:bodyPr wrap="square" rtlCol="0">
            <a:spAutoFit/>
          </a:bodyPr>
          <a:lstStyle/>
          <a:p>
            <a:r>
              <a:rPr lang="es-MX" dirty="0" smtClean="0"/>
              <a:t>Retos 2019</a:t>
            </a:r>
          </a:p>
          <a:p>
            <a:endParaRPr lang="es-MX" dirty="0" smtClean="0"/>
          </a:p>
          <a:p>
            <a:pPr marL="457200" indent="-457200">
              <a:buFont typeface="+mj-lt"/>
              <a:buAutoNum type="arabicPeriod"/>
            </a:pPr>
            <a:r>
              <a:rPr lang="es-MX" dirty="0" smtClean="0"/>
              <a:t>Cálculo </a:t>
            </a:r>
            <a:r>
              <a:rPr lang="es-MX" dirty="0"/>
              <a:t>de costos totales del universo de </a:t>
            </a:r>
            <a:r>
              <a:rPr lang="es-MX" dirty="0" smtClean="0"/>
              <a:t>programas.</a:t>
            </a:r>
            <a:endParaRPr lang="es-MX" dirty="0"/>
          </a:p>
          <a:p>
            <a:endParaRPr lang="es-MX" dirty="0"/>
          </a:p>
          <a:p>
            <a:pPr marL="457200" indent="-457200">
              <a:buFont typeface="+mj-lt"/>
              <a:buAutoNum type="arabicPeriod" startAt="2"/>
            </a:pPr>
            <a:r>
              <a:rPr lang="es-MX" dirty="0"/>
              <a:t>Sistematización del monitoreo de </a:t>
            </a:r>
            <a:r>
              <a:rPr lang="es-MX" dirty="0" smtClean="0"/>
              <a:t>costos.</a:t>
            </a:r>
          </a:p>
          <a:p>
            <a:pPr marL="342900" indent="-342900">
              <a:buFont typeface="Arial" panose="020B0604020202020204" pitchFamily="34" charset="0"/>
              <a:buChar char="•"/>
            </a:pPr>
            <a:endParaRPr lang="es-MX" dirty="0"/>
          </a:p>
        </p:txBody>
      </p:sp>
      <p:sp>
        <p:nvSpPr>
          <p:cNvPr id="7" name="Rectángulo 6"/>
          <p:cNvSpPr/>
          <p:nvPr/>
        </p:nvSpPr>
        <p:spPr>
          <a:xfrm>
            <a:off x="392398" y="1007899"/>
            <a:ext cx="4085484" cy="707886"/>
          </a:xfrm>
          <a:prstGeom prst="rect">
            <a:avLst/>
          </a:prstGeom>
        </p:spPr>
        <p:txBody>
          <a:bodyPr wrap="square">
            <a:spAutoFit/>
          </a:bodyPr>
          <a:lstStyle/>
          <a:p>
            <a:pPr marL="90488" defTabSz="263525">
              <a:spcBef>
                <a:spcPts val="600"/>
              </a:spcBef>
              <a:spcAft>
                <a:spcPts val="600"/>
              </a:spcAft>
              <a:tabLst>
                <a:tab pos="263525" algn="l"/>
              </a:tabLst>
            </a:pPr>
            <a:r>
              <a:rPr lang="es-MX" sz="2000" i="1" dirty="0">
                <a:solidFill>
                  <a:schemeClr val="accent2"/>
                </a:solidFill>
              </a:rPr>
              <a:t>El INEGI cuenta con un sistema para el monitoreo de costos por etapa</a:t>
            </a:r>
          </a:p>
        </p:txBody>
      </p:sp>
      <p:grpSp>
        <p:nvGrpSpPr>
          <p:cNvPr id="8" name="Grupo 7"/>
          <p:cNvGrpSpPr/>
          <p:nvPr/>
        </p:nvGrpSpPr>
        <p:grpSpPr>
          <a:xfrm>
            <a:off x="2205027" y="1995297"/>
            <a:ext cx="3924026" cy="3983977"/>
            <a:chOff x="5463047" y="2874023"/>
            <a:chExt cx="3924026" cy="3983977"/>
          </a:xfrm>
        </p:grpSpPr>
        <p:pic>
          <p:nvPicPr>
            <p:cNvPr id="9" name="Imagen 8"/>
            <p:cNvPicPr>
              <a:picLocks noChangeAspect="1"/>
            </p:cNvPicPr>
            <p:nvPr/>
          </p:nvPicPr>
          <p:blipFill>
            <a:blip r:embed="rId5" cstate="email">
              <a:duotone>
                <a:schemeClr val="accent3">
                  <a:shade val="45000"/>
                  <a:satMod val="135000"/>
                </a:schemeClr>
                <a:prstClr val="white"/>
              </a:duotone>
              <a:extLst>
                <a:ext uri="{28A0092B-C50C-407E-A947-70E740481C1C}">
                  <a14:useLocalDpi xmlns:a14="http://schemas.microsoft.com/office/drawing/2010/main"/>
                </a:ext>
              </a:extLst>
            </a:blip>
            <a:stretch>
              <a:fillRect/>
            </a:stretch>
          </p:blipFill>
          <p:spPr>
            <a:xfrm>
              <a:off x="5463047" y="3711921"/>
              <a:ext cx="3528553" cy="3146079"/>
            </a:xfrm>
            <a:prstGeom prst="rect">
              <a:avLst/>
            </a:prstGeom>
          </p:spPr>
        </p:pic>
        <p:pic>
          <p:nvPicPr>
            <p:cNvPr id="10" name="Picture 4" descr="Resultado de imagen para milestone  icon"/>
            <p:cNvPicPr>
              <a:picLocks noChangeAspect="1" noChangeArrowheads="1"/>
            </p:cNvPicPr>
            <p:nvPr/>
          </p:nvPicPr>
          <p:blipFill>
            <a:blip r:embed="rId6" cstate="email">
              <a:duotone>
                <a:schemeClr val="accent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8251114" y="4421984"/>
              <a:ext cx="1135959" cy="1135959"/>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Resultado de imagen para goals  flag icon"/>
            <p:cNvPicPr>
              <a:picLocks noChangeAspect="1" noChangeArrowheads="1"/>
            </p:cNvPicPr>
            <p:nvPr/>
          </p:nvPicPr>
          <p:blipFill rotWithShape="1">
            <a:blip r:embed="rId7" cstate="email">
              <a:clrChange>
                <a:clrFrom>
                  <a:srgbClr val="FFFFFF"/>
                </a:clrFrom>
                <a:clrTo>
                  <a:srgbClr val="FFFFFF">
                    <a:alpha val="0"/>
                  </a:srgbClr>
                </a:clrTo>
              </a:clrChange>
              <a:extLst>
                <a:ext uri="{28A0092B-C50C-407E-A947-70E740481C1C}">
                  <a14:useLocalDpi xmlns:a14="http://schemas.microsoft.com/office/drawing/2010/main"/>
                </a:ext>
              </a:extLst>
            </a:blip>
            <a:srcRect l="13698"/>
            <a:stretch/>
          </p:blipFill>
          <p:spPr bwMode="auto">
            <a:xfrm rot="20329487">
              <a:off x="7287829" y="2874023"/>
              <a:ext cx="896144" cy="1038369"/>
            </a:xfrm>
            <a:prstGeom prst="rect">
              <a:avLst/>
            </a:prstGeom>
            <a:noFill/>
            <a:ln>
              <a:noFill/>
            </a:ln>
            <a:extLst/>
          </p:spPr>
        </p:pic>
        <p:pic>
          <p:nvPicPr>
            <p:cNvPr id="12" name="Picture 6" descr="Resultado de imagen para car back  icon"/>
            <p:cNvPicPr>
              <a:picLocks noChangeAspect="1" noChangeArrowheads="1"/>
            </p:cNvPicPr>
            <p:nvPr/>
          </p:nvPicPr>
          <p:blipFill rotWithShape="1">
            <a:blip r:embed="rId8" cstate="email">
              <a:extLst>
                <a:ext uri="{28A0092B-C50C-407E-A947-70E740481C1C}">
                  <a14:useLocalDpi xmlns:a14="http://schemas.microsoft.com/office/drawing/2010/main"/>
                </a:ext>
              </a:extLst>
            </a:blip>
            <a:srcRect l="22419" t="35138" r="23002" b="21792"/>
            <a:stretch/>
          </p:blipFill>
          <p:spPr bwMode="auto">
            <a:xfrm>
              <a:off x="7315727" y="4995237"/>
              <a:ext cx="1330860" cy="1050203"/>
            </a:xfrm>
            <a:prstGeom prst="rect">
              <a:avLst/>
            </a:prstGeom>
            <a:noFill/>
            <a:extLst>
              <a:ext uri="{909E8E84-426E-40DD-AFC4-6F175D3DCCD1}">
                <a14:hiddenFill xmlns:a14="http://schemas.microsoft.com/office/drawing/2010/main">
                  <a:solidFill>
                    <a:srgbClr val="FFFFFF"/>
                  </a:solidFill>
                </a14:hiddenFill>
              </a:ext>
            </a:extLst>
          </p:spPr>
        </p:pic>
      </p:grpSp>
      <p:sp>
        <p:nvSpPr>
          <p:cNvPr id="13" name="CuadroTexto 12">
            <a:extLst>
              <a:ext uri="{FF2B5EF4-FFF2-40B4-BE49-F238E27FC236}">
                <a16:creationId xmlns:a16="http://schemas.microsoft.com/office/drawing/2014/main" id="{ACFC95A4-4470-4D46-A4B2-96188CA00F9C}"/>
              </a:ext>
            </a:extLst>
          </p:cNvPr>
          <p:cNvSpPr txBox="1"/>
          <p:nvPr/>
        </p:nvSpPr>
        <p:spPr>
          <a:xfrm>
            <a:off x="5561073" y="794327"/>
            <a:ext cx="6132481" cy="2585323"/>
          </a:xfrm>
          <a:prstGeom prst="rect">
            <a:avLst/>
          </a:prstGeom>
          <a:solidFill>
            <a:schemeClr val="bg1">
              <a:lumMod val="85000"/>
            </a:schemeClr>
          </a:solidFill>
        </p:spPr>
        <p:txBody>
          <a:bodyPr wrap="square" rtlCol="0">
            <a:spAutoFit/>
          </a:bodyPr>
          <a:lstStyle/>
          <a:p>
            <a:r>
              <a:rPr lang="es-MX" dirty="0" smtClean="0"/>
              <a:t>Avances</a:t>
            </a:r>
          </a:p>
          <a:p>
            <a:endParaRPr lang="es-MX" dirty="0" smtClean="0"/>
          </a:p>
          <a:p>
            <a:pPr lvl="1"/>
            <a:r>
              <a:rPr lang="es-MX" dirty="0" smtClean="0"/>
              <a:t>Se tiene un sistema diseñado y piloteado en </a:t>
            </a:r>
            <a:r>
              <a:rPr lang="es-MX" dirty="0"/>
              <a:t>4 programas: </a:t>
            </a:r>
            <a:endParaRPr lang="es-MX" dirty="0" smtClean="0"/>
          </a:p>
          <a:p>
            <a:pPr marL="742950" lvl="1" indent="-285750">
              <a:buFont typeface="Arial" panose="020B0604020202020204" pitchFamily="34" charset="0"/>
              <a:buChar char="•"/>
            </a:pPr>
            <a:r>
              <a:rPr lang="es-MX" dirty="0" smtClean="0"/>
              <a:t>Encuestas Manufactureras</a:t>
            </a:r>
          </a:p>
          <a:p>
            <a:pPr marL="742950" lvl="1" indent="-285750">
              <a:buFont typeface="Arial" panose="020B0604020202020204" pitchFamily="34" charset="0"/>
              <a:buChar char="•"/>
            </a:pPr>
            <a:r>
              <a:rPr lang="es-MX" dirty="0" smtClean="0"/>
              <a:t>Encuesta </a:t>
            </a:r>
            <a:r>
              <a:rPr lang="es-MX" dirty="0"/>
              <a:t>Nacional de Ocupación y </a:t>
            </a:r>
            <a:r>
              <a:rPr lang="es-MX" dirty="0" smtClean="0"/>
              <a:t>Empleo</a:t>
            </a:r>
          </a:p>
          <a:p>
            <a:pPr marL="742950" lvl="1" indent="-285750">
              <a:buFont typeface="Arial" panose="020B0604020202020204" pitchFamily="34" charset="0"/>
              <a:buChar char="•"/>
            </a:pPr>
            <a:r>
              <a:rPr lang="es-MX" dirty="0" smtClean="0"/>
              <a:t>Carta </a:t>
            </a:r>
            <a:r>
              <a:rPr lang="es-MX" dirty="0"/>
              <a:t>Uso de Suelo y </a:t>
            </a:r>
            <a:r>
              <a:rPr lang="es-MX" dirty="0" smtClean="0"/>
              <a:t>Vegetación</a:t>
            </a:r>
          </a:p>
          <a:p>
            <a:pPr marL="742950" lvl="1" indent="-285750">
              <a:buFont typeface="Arial" panose="020B0604020202020204" pitchFamily="34" charset="0"/>
              <a:buChar char="•"/>
            </a:pPr>
            <a:r>
              <a:rPr lang="es-MX" dirty="0" smtClean="0"/>
              <a:t>Encuesta </a:t>
            </a:r>
            <a:r>
              <a:rPr lang="es-MX" dirty="0"/>
              <a:t>Nacional de Victimización y Percepción sobre Seguridad Pública.</a:t>
            </a:r>
          </a:p>
          <a:p>
            <a:pPr marL="342900" indent="-342900">
              <a:buFont typeface="Arial" panose="020B0604020202020204" pitchFamily="34" charset="0"/>
              <a:buChar char="•"/>
            </a:pPr>
            <a:endParaRPr lang="es-MX" dirty="0"/>
          </a:p>
        </p:txBody>
      </p:sp>
      <p:sp>
        <p:nvSpPr>
          <p:cNvPr id="14" name="CuadroTexto 13"/>
          <p:cNvSpPr txBox="1"/>
          <p:nvPr/>
        </p:nvSpPr>
        <p:spPr>
          <a:xfrm>
            <a:off x="624560" y="-69794"/>
            <a:ext cx="5109020" cy="461665"/>
          </a:xfrm>
          <a:prstGeom prst="rect">
            <a:avLst/>
          </a:prstGeom>
          <a:noFill/>
        </p:spPr>
        <p:txBody>
          <a:bodyPr wrap="square" rtlCol="0">
            <a:spAutoFit/>
          </a:bodyPr>
          <a:lstStyle/>
          <a:p>
            <a:r>
              <a:rPr lang="es-MX" sz="2400" b="1" dirty="0" smtClean="0">
                <a:solidFill>
                  <a:schemeClr val="bg1"/>
                </a:solidFill>
              </a:rPr>
              <a:t>SISTEMA DE MONITOREO DE COSTOS</a:t>
            </a:r>
            <a:endParaRPr lang="en-US" sz="2400" b="1" dirty="0">
              <a:solidFill>
                <a:schemeClr val="bg1"/>
              </a:solidFill>
            </a:endParaRPr>
          </a:p>
        </p:txBody>
      </p:sp>
    </p:spTree>
    <p:extLst>
      <p:ext uri="{BB962C8B-B14F-4D97-AF65-F5344CB8AC3E}">
        <p14:creationId xmlns:p14="http://schemas.microsoft.com/office/powerpoint/2010/main" val="332678186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INEGI2018-Plantilla_Pleca_superior.png" descr="INEGI2018-Plantilla_Pleca_superior.png"/>
          <p:cNvPicPr>
            <a:picLocks noChangeAspect="1"/>
          </p:cNvPicPr>
          <p:nvPr/>
        </p:nvPicPr>
        <p:blipFill>
          <a:blip r:embed="rId2">
            <a:extLst/>
          </a:blip>
          <a:stretch>
            <a:fillRect/>
          </a:stretch>
        </p:blipFill>
        <p:spPr>
          <a:xfrm>
            <a:off x="0" y="-38213"/>
            <a:ext cx="12192000" cy="400941"/>
          </a:xfrm>
          <a:prstGeom prst="rect">
            <a:avLst/>
          </a:prstGeom>
          <a:ln w="12700">
            <a:miter lim="400000"/>
          </a:ln>
        </p:spPr>
      </p:pic>
      <p:sp>
        <p:nvSpPr>
          <p:cNvPr id="3" name="CuadroTexto 2"/>
          <p:cNvSpPr txBox="1"/>
          <p:nvPr/>
        </p:nvSpPr>
        <p:spPr>
          <a:xfrm>
            <a:off x="93226" y="-69794"/>
            <a:ext cx="5865122" cy="461665"/>
          </a:xfrm>
          <a:prstGeom prst="rect">
            <a:avLst/>
          </a:prstGeom>
          <a:noFill/>
        </p:spPr>
        <p:txBody>
          <a:bodyPr wrap="square" rtlCol="0">
            <a:spAutoFit/>
          </a:bodyPr>
          <a:lstStyle/>
          <a:p>
            <a:r>
              <a:rPr lang="es-MX" sz="2400" b="1" dirty="0" smtClean="0">
                <a:solidFill>
                  <a:schemeClr val="bg1"/>
                </a:solidFill>
              </a:rPr>
              <a:t>EVALUACIÓN DE LA CALIDAD: INDICADORES</a:t>
            </a:r>
            <a:endParaRPr lang="en-US" sz="2400" b="1" dirty="0">
              <a:solidFill>
                <a:schemeClr val="bg1"/>
              </a:solidFill>
            </a:endParaRPr>
          </a:p>
        </p:txBody>
      </p:sp>
      <p:pic>
        <p:nvPicPr>
          <p:cNvPr id="4" name="Imagen 3"/>
          <p:cNvPicPr>
            <a:picLocks noChangeAspect="1"/>
          </p:cNvPicPr>
          <p:nvPr/>
        </p:nvPicPr>
        <p:blipFill>
          <a:blip r:embed="rId3"/>
          <a:stretch>
            <a:fillRect/>
          </a:stretch>
        </p:blipFill>
        <p:spPr>
          <a:xfrm>
            <a:off x="-21705" y="6410873"/>
            <a:ext cx="12213706" cy="512362"/>
          </a:xfrm>
          <a:prstGeom prst="rect">
            <a:avLst/>
          </a:prstGeom>
        </p:spPr>
      </p:pic>
      <p:pic>
        <p:nvPicPr>
          <p:cNvPr id="55" name="INEGI2018-Plantilla_Logo_INEGI.png" descr="INEGI2018-Plantilla_Logo_INEGI.png"/>
          <p:cNvPicPr>
            <a:picLocks noChangeAspect="1"/>
          </p:cNvPicPr>
          <p:nvPr/>
        </p:nvPicPr>
        <p:blipFill>
          <a:blip r:embed="rId4">
            <a:extLst/>
          </a:blip>
          <a:srcRect t="31617" b="31617"/>
          <a:stretch>
            <a:fillRect/>
          </a:stretch>
        </p:blipFill>
        <p:spPr>
          <a:xfrm>
            <a:off x="93226" y="6467233"/>
            <a:ext cx="1870380" cy="399642"/>
          </a:xfrm>
          <a:prstGeom prst="rect">
            <a:avLst/>
          </a:prstGeom>
          <a:ln w="12700">
            <a:miter lim="400000"/>
          </a:ln>
        </p:spPr>
      </p:pic>
      <p:sp>
        <p:nvSpPr>
          <p:cNvPr id="6" name="CuadroTexto 5">
            <a:extLst>
              <a:ext uri="{FF2B5EF4-FFF2-40B4-BE49-F238E27FC236}">
                <a16:creationId xmlns:a16="http://schemas.microsoft.com/office/drawing/2014/main" id="{93EA04EB-D286-45A4-AAE5-BBDDBC9718AF}"/>
              </a:ext>
            </a:extLst>
          </p:cNvPr>
          <p:cNvSpPr txBox="1"/>
          <p:nvPr/>
        </p:nvSpPr>
        <p:spPr>
          <a:xfrm>
            <a:off x="5541597" y="3233867"/>
            <a:ext cx="6309067" cy="2923877"/>
          </a:xfrm>
          <a:prstGeom prst="rect">
            <a:avLst/>
          </a:prstGeom>
          <a:solidFill>
            <a:schemeClr val="bg1">
              <a:lumMod val="85000"/>
            </a:schemeClr>
          </a:solidFill>
        </p:spPr>
        <p:txBody>
          <a:bodyPr wrap="square" rtlCol="0">
            <a:spAutoFit/>
          </a:bodyPr>
          <a:lstStyle/>
          <a:p>
            <a:pPr>
              <a:spcBef>
                <a:spcPts val="1200"/>
              </a:spcBef>
            </a:pPr>
            <a:r>
              <a:rPr lang="es-MX" dirty="0" smtClean="0"/>
              <a:t>Retos 2019</a:t>
            </a:r>
          </a:p>
          <a:p>
            <a:pPr marL="457200" indent="-457200">
              <a:spcBef>
                <a:spcPts val="1200"/>
              </a:spcBef>
              <a:buFont typeface="+mj-lt"/>
              <a:buAutoNum type="arabicPeriod"/>
            </a:pPr>
            <a:r>
              <a:rPr lang="es-MX" dirty="0"/>
              <a:t>Se han presentado propuestas para medir la </a:t>
            </a:r>
            <a:r>
              <a:rPr lang="es-MX" dirty="0" smtClean="0"/>
              <a:t>pertinencia, la cual </a:t>
            </a:r>
            <a:r>
              <a:rPr lang="es-MX" dirty="0"/>
              <a:t>se sigue trabajando.</a:t>
            </a:r>
          </a:p>
          <a:p>
            <a:pPr marL="457200" indent="-457200">
              <a:spcBef>
                <a:spcPts val="1200"/>
              </a:spcBef>
              <a:buFont typeface="+mj-lt"/>
              <a:buAutoNum type="arabicPeriod"/>
            </a:pPr>
            <a:r>
              <a:rPr lang="es-MX" dirty="0" smtClean="0"/>
              <a:t>Consolidar </a:t>
            </a:r>
            <a:r>
              <a:rPr lang="es-MX" dirty="0"/>
              <a:t>la medición y reporte </a:t>
            </a:r>
            <a:r>
              <a:rPr lang="es-MX" dirty="0" smtClean="0"/>
              <a:t>sistemático.</a:t>
            </a:r>
            <a:endParaRPr lang="es-MX" dirty="0"/>
          </a:p>
          <a:p>
            <a:pPr marL="457200" indent="-457200">
              <a:spcBef>
                <a:spcPts val="1200"/>
              </a:spcBef>
              <a:buFont typeface="+mj-lt"/>
              <a:buAutoNum type="arabicPeriod" startAt="2"/>
            </a:pPr>
            <a:r>
              <a:rPr lang="es-MX" dirty="0" smtClean="0"/>
              <a:t>Adopción </a:t>
            </a:r>
            <a:r>
              <a:rPr lang="es-MX" dirty="0"/>
              <a:t>de indicadores de precisión y confiabilidad para registros administrativos, censos y estadística </a:t>
            </a:r>
            <a:r>
              <a:rPr lang="es-MX" dirty="0" smtClean="0"/>
              <a:t>derivada.</a:t>
            </a:r>
            <a:endParaRPr lang="es-MX" dirty="0"/>
          </a:p>
          <a:p>
            <a:pPr marL="457200" indent="-457200">
              <a:spcBef>
                <a:spcPts val="1200"/>
              </a:spcBef>
              <a:buFont typeface="+mj-lt"/>
              <a:buAutoNum type="arabicPeriod" startAt="2"/>
            </a:pPr>
            <a:r>
              <a:rPr lang="es-MX" dirty="0" smtClean="0"/>
              <a:t>Indicadores </a:t>
            </a:r>
            <a:r>
              <a:rPr lang="es-MX" dirty="0"/>
              <a:t>complementarios de </a:t>
            </a:r>
            <a:r>
              <a:rPr lang="es-MX" dirty="0" smtClean="0"/>
              <a:t>accesibilidad y oportunidad que consideren la opinión de los usuarios.</a:t>
            </a:r>
            <a:endParaRPr lang="es-MX" dirty="0"/>
          </a:p>
        </p:txBody>
      </p:sp>
      <p:sp>
        <p:nvSpPr>
          <p:cNvPr id="7" name="Rectángulo 6"/>
          <p:cNvSpPr/>
          <p:nvPr/>
        </p:nvSpPr>
        <p:spPr>
          <a:xfrm>
            <a:off x="251513" y="522341"/>
            <a:ext cx="2690995" cy="1323439"/>
          </a:xfrm>
          <a:prstGeom prst="rect">
            <a:avLst/>
          </a:prstGeom>
        </p:spPr>
        <p:txBody>
          <a:bodyPr wrap="square">
            <a:spAutoFit/>
          </a:bodyPr>
          <a:lstStyle/>
          <a:p>
            <a:pPr marL="90488" defTabSz="263525">
              <a:spcBef>
                <a:spcPts val="600"/>
              </a:spcBef>
              <a:spcAft>
                <a:spcPts val="600"/>
              </a:spcAft>
              <a:tabLst>
                <a:tab pos="263525" algn="l"/>
              </a:tabLst>
            </a:pPr>
            <a:r>
              <a:rPr lang="es-MX" sz="2000" i="1" dirty="0">
                <a:solidFill>
                  <a:schemeClr val="accent4">
                    <a:lumMod val="75000"/>
                  </a:schemeClr>
                </a:solidFill>
              </a:rPr>
              <a:t>85% de los programas de IIN incluye en sus metadatos indicadores de calidad </a:t>
            </a:r>
          </a:p>
        </p:txBody>
      </p:sp>
      <p:grpSp>
        <p:nvGrpSpPr>
          <p:cNvPr id="8" name="Grupo 7"/>
          <p:cNvGrpSpPr/>
          <p:nvPr/>
        </p:nvGrpSpPr>
        <p:grpSpPr>
          <a:xfrm>
            <a:off x="452646" y="2361360"/>
            <a:ext cx="3070617" cy="3948185"/>
            <a:chOff x="370860" y="2909815"/>
            <a:chExt cx="3070617" cy="3948185"/>
          </a:xfrm>
        </p:grpSpPr>
        <p:pic>
          <p:nvPicPr>
            <p:cNvPr id="9" name="Imagen 8"/>
            <p:cNvPicPr>
              <a:picLocks noChangeAspect="1"/>
            </p:cNvPicPr>
            <p:nvPr/>
          </p:nvPicPr>
          <p:blipFill>
            <a:blip r:embed="rId5" cstate="email">
              <a:duotone>
                <a:schemeClr val="accent3">
                  <a:shade val="45000"/>
                  <a:satMod val="135000"/>
                </a:schemeClr>
                <a:prstClr val="white"/>
              </a:duotone>
              <a:extLst>
                <a:ext uri="{28A0092B-C50C-407E-A947-70E740481C1C}">
                  <a14:useLocalDpi xmlns:a14="http://schemas.microsoft.com/office/drawing/2010/main"/>
                </a:ext>
              </a:extLst>
            </a:blip>
            <a:stretch>
              <a:fillRect/>
            </a:stretch>
          </p:blipFill>
          <p:spPr>
            <a:xfrm flipH="1">
              <a:off x="370860" y="3775295"/>
              <a:ext cx="3070617" cy="3082705"/>
            </a:xfrm>
            <a:prstGeom prst="rect">
              <a:avLst/>
            </a:prstGeom>
          </p:spPr>
        </p:pic>
        <p:pic>
          <p:nvPicPr>
            <p:cNvPr id="10" name="Picture 4" descr="Resultado de imagen para milestone  icon"/>
            <p:cNvPicPr>
              <a:picLocks noChangeAspect="1" noChangeArrowheads="1"/>
            </p:cNvPicPr>
            <p:nvPr/>
          </p:nvPicPr>
          <p:blipFill>
            <a:blip r:embed="rId6" cstate="email">
              <a:duotone>
                <a:schemeClr val="accent4">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2285913" y="3636614"/>
              <a:ext cx="1008489" cy="1008489"/>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6" descr="Resultado de imagen para car back  icon"/>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a:stretch/>
          </p:blipFill>
          <p:spPr bwMode="auto">
            <a:xfrm>
              <a:off x="1835794" y="4395370"/>
              <a:ext cx="900237" cy="71039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Resultado de imagen para goals  flag icon">
              <a:extLst>
                <a:ext uri="{FF2B5EF4-FFF2-40B4-BE49-F238E27FC236}">
                  <a16:creationId xmlns:a16="http://schemas.microsoft.com/office/drawing/2014/main" id="{C43F1BDB-6BE1-4A0A-B726-12C3F1541621}"/>
                </a:ext>
              </a:extLst>
            </p:cNvPr>
            <p:cNvPicPr>
              <a:picLocks noChangeAspect="1" noChangeArrowheads="1"/>
            </p:cNvPicPr>
            <p:nvPr/>
          </p:nvPicPr>
          <p:blipFill rotWithShape="1">
            <a:blip r:embed="rId8" cstate="email">
              <a:clrChange>
                <a:clrFrom>
                  <a:srgbClr val="FFFFFF"/>
                </a:clrFrom>
                <a:clrTo>
                  <a:srgbClr val="FFFFFF">
                    <a:alpha val="0"/>
                  </a:srgbClr>
                </a:clrTo>
              </a:clrChange>
              <a:extLst>
                <a:ext uri="{28A0092B-C50C-407E-A947-70E740481C1C}">
                  <a14:useLocalDpi xmlns:a14="http://schemas.microsoft.com/office/drawing/2010/main"/>
                </a:ext>
              </a:extLst>
            </a:blip>
            <a:srcRect l="13698"/>
            <a:stretch/>
          </p:blipFill>
          <p:spPr bwMode="auto">
            <a:xfrm rot="20329487">
              <a:off x="552248" y="2909815"/>
              <a:ext cx="896144" cy="1038369"/>
            </a:xfrm>
            <a:prstGeom prst="rect">
              <a:avLst/>
            </a:prstGeom>
            <a:noFill/>
            <a:ln>
              <a:noFill/>
            </a:ln>
            <a:extLst/>
          </p:spPr>
        </p:pic>
      </p:grpSp>
      <p:sp>
        <p:nvSpPr>
          <p:cNvPr id="13" name="CuadroTexto 12">
            <a:extLst>
              <a:ext uri="{FF2B5EF4-FFF2-40B4-BE49-F238E27FC236}">
                <a16:creationId xmlns:a16="http://schemas.microsoft.com/office/drawing/2014/main" id="{93EA04EB-D286-45A4-AAE5-BBDDBC9718AF}"/>
              </a:ext>
            </a:extLst>
          </p:cNvPr>
          <p:cNvSpPr txBox="1"/>
          <p:nvPr/>
        </p:nvSpPr>
        <p:spPr>
          <a:xfrm>
            <a:off x="3622742" y="777355"/>
            <a:ext cx="8227922" cy="1908215"/>
          </a:xfrm>
          <a:prstGeom prst="rect">
            <a:avLst/>
          </a:prstGeom>
          <a:solidFill>
            <a:schemeClr val="bg1">
              <a:lumMod val="85000"/>
            </a:schemeClr>
          </a:solidFill>
        </p:spPr>
        <p:txBody>
          <a:bodyPr wrap="square" rtlCol="0">
            <a:spAutoFit/>
          </a:bodyPr>
          <a:lstStyle/>
          <a:p>
            <a:r>
              <a:rPr lang="es-MX" dirty="0" smtClean="0"/>
              <a:t>Avances</a:t>
            </a:r>
          </a:p>
          <a:p>
            <a:pPr marL="285750" indent="-285750">
              <a:spcBef>
                <a:spcPts val="1200"/>
              </a:spcBef>
              <a:buFont typeface="Arial" panose="020B0604020202020204" pitchFamily="34" charset="0"/>
              <a:buChar char="•"/>
            </a:pPr>
            <a:r>
              <a:rPr lang="es-MX" dirty="0" smtClean="0"/>
              <a:t>Se han aprobado 11 indicadores que se están empezando a reportar en metadatos.</a:t>
            </a:r>
          </a:p>
          <a:p>
            <a:pPr marL="285750" indent="-285750">
              <a:buFont typeface="Arial" panose="020B0604020202020204" pitchFamily="34" charset="0"/>
              <a:buChar char="•"/>
            </a:pPr>
            <a:endParaRPr lang="es-MX" dirty="0" smtClean="0"/>
          </a:p>
          <a:p>
            <a:pPr marL="285750" indent="-285750">
              <a:buFont typeface="Arial" panose="020B0604020202020204" pitchFamily="34" charset="0"/>
              <a:buChar char="•"/>
            </a:pPr>
            <a:r>
              <a:rPr lang="es-MX" dirty="0" smtClean="0"/>
              <a:t>Se han aprobado 5 indicadores de accesibilidad, puntualidad y oportunidad.</a:t>
            </a:r>
          </a:p>
          <a:p>
            <a:pPr marL="285750" indent="-285750">
              <a:buFont typeface="Arial" panose="020B0604020202020204" pitchFamily="34" charset="0"/>
              <a:buChar char="•"/>
            </a:pPr>
            <a:endParaRPr lang="es-MX" dirty="0" smtClean="0"/>
          </a:p>
          <a:p>
            <a:pPr marL="285750" indent="-285750">
              <a:buFont typeface="Arial" panose="020B0604020202020204" pitchFamily="34" charset="0"/>
              <a:buChar char="•"/>
            </a:pPr>
            <a:r>
              <a:rPr lang="es-MX" dirty="0" smtClean="0"/>
              <a:t>Se han presentado propuestas para medir la pertinencia.</a:t>
            </a:r>
          </a:p>
        </p:txBody>
      </p:sp>
    </p:spTree>
    <p:extLst>
      <p:ext uri="{BB962C8B-B14F-4D97-AF65-F5344CB8AC3E}">
        <p14:creationId xmlns:p14="http://schemas.microsoft.com/office/powerpoint/2010/main" val="122069315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INEGI2018-Plantilla_Pleca_superior.png" descr="INEGI2018-Plantilla_Pleca_superior.png"/>
          <p:cNvPicPr>
            <a:picLocks noChangeAspect="1"/>
          </p:cNvPicPr>
          <p:nvPr/>
        </p:nvPicPr>
        <p:blipFill>
          <a:blip r:embed="rId2">
            <a:extLst/>
          </a:blip>
          <a:stretch>
            <a:fillRect/>
          </a:stretch>
        </p:blipFill>
        <p:spPr>
          <a:xfrm>
            <a:off x="0" y="-38213"/>
            <a:ext cx="12192000" cy="400941"/>
          </a:xfrm>
          <a:prstGeom prst="rect">
            <a:avLst/>
          </a:prstGeom>
          <a:ln w="12700">
            <a:miter lim="400000"/>
          </a:ln>
        </p:spPr>
      </p:pic>
      <p:sp>
        <p:nvSpPr>
          <p:cNvPr id="3" name="CuadroTexto 2"/>
          <p:cNvSpPr txBox="1"/>
          <p:nvPr/>
        </p:nvSpPr>
        <p:spPr>
          <a:xfrm>
            <a:off x="624560" y="-69794"/>
            <a:ext cx="4420194" cy="461665"/>
          </a:xfrm>
          <a:prstGeom prst="rect">
            <a:avLst/>
          </a:prstGeom>
          <a:noFill/>
        </p:spPr>
        <p:txBody>
          <a:bodyPr wrap="square" rtlCol="0">
            <a:spAutoFit/>
          </a:bodyPr>
          <a:lstStyle/>
          <a:p>
            <a:r>
              <a:rPr lang="es-MX" sz="2400" b="1" dirty="0" smtClean="0">
                <a:solidFill>
                  <a:schemeClr val="bg1"/>
                </a:solidFill>
              </a:rPr>
              <a:t>INDICADORES APROBADOS</a:t>
            </a:r>
            <a:endParaRPr lang="en-US" sz="2400" b="1" dirty="0">
              <a:solidFill>
                <a:schemeClr val="bg1"/>
              </a:solidFill>
            </a:endParaRPr>
          </a:p>
        </p:txBody>
      </p:sp>
      <p:pic>
        <p:nvPicPr>
          <p:cNvPr id="4" name="Imagen 3"/>
          <p:cNvPicPr>
            <a:picLocks noChangeAspect="1"/>
          </p:cNvPicPr>
          <p:nvPr/>
        </p:nvPicPr>
        <p:blipFill>
          <a:blip r:embed="rId3"/>
          <a:stretch>
            <a:fillRect/>
          </a:stretch>
        </p:blipFill>
        <p:spPr>
          <a:xfrm>
            <a:off x="-21705" y="6410873"/>
            <a:ext cx="12213706" cy="512362"/>
          </a:xfrm>
          <a:prstGeom prst="rect">
            <a:avLst/>
          </a:prstGeom>
        </p:spPr>
      </p:pic>
      <p:pic>
        <p:nvPicPr>
          <p:cNvPr id="55" name="INEGI2018-Plantilla_Logo_INEGI.png" descr="INEGI2018-Plantilla_Logo_INEGI.png"/>
          <p:cNvPicPr>
            <a:picLocks noChangeAspect="1"/>
          </p:cNvPicPr>
          <p:nvPr/>
        </p:nvPicPr>
        <p:blipFill>
          <a:blip r:embed="rId4">
            <a:extLst/>
          </a:blip>
          <a:srcRect t="31617" b="31617"/>
          <a:stretch>
            <a:fillRect/>
          </a:stretch>
        </p:blipFill>
        <p:spPr>
          <a:xfrm>
            <a:off x="93226" y="6467233"/>
            <a:ext cx="1870380" cy="399642"/>
          </a:xfrm>
          <a:prstGeom prst="rect">
            <a:avLst/>
          </a:prstGeom>
          <a:ln w="12700">
            <a:miter lim="400000"/>
          </a:ln>
        </p:spPr>
      </p:pic>
      <p:graphicFrame>
        <p:nvGraphicFramePr>
          <p:cNvPr id="6" name="Diagrama 5"/>
          <p:cNvGraphicFramePr/>
          <p:nvPr>
            <p:extLst>
              <p:ext uri="{D42A27DB-BD31-4B8C-83A1-F6EECF244321}">
                <p14:modId xmlns:p14="http://schemas.microsoft.com/office/powerpoint/2010/main" val="1854423484"/>
              </p:ext>
            </p:extLst>
          </p:nvPr>
        </p:nvGraphicFramePr>
        <p:xfrm>
          <a:off x="-21705" y="384562"/>
          <a:ext cx="11645955" cy="595745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7" name="Rectángulo redondeado 6"/>
          <p:cNvSpPr/>
          <p:nvPr/>
        </p:nvSpPr>
        <p:spPr>
          <a:xfrm>
            <a:off x="10366407" y="4979184"/>
            <a:ext cx="148673" cy="160258"/>
          </a:xfrm>
          <a:prstGeom prst="roundRect">
            <a:avLst>
              <a:gd name="adj" fmla="val 10000"/>
            </a:avLst>
          </a:prstGeom>
          <a:solidFill>
            <a:schemeClr val="bg1">
              <a:lumMod val="75000"/>
              <a:alpha val="90000"/>
            </a:schemeClr>
          </a:solidFill>
          <a:ln w="28575">
            <a:noFill/>
          </a:ln>
        </p:spPr>
        <p:style>
          <a:lnRef idx="2">
            <a:scrgbClr r="0" g="0" b="0"/>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sp>
      <p:sp>
        <p:nvSpPr>
          <p:cNvPr id="8" name="Rectángulo redondeado 7"/>
          <p:cNvSpPr/>
          <p:nvPr/>
        </p:nvSpPr>
        <p:spPr>
          <a:xfrm>
            <a:off x="10366407" y="5226596"/>
            <a:ext cx="148673" cy="151041"/>
          </a:xfrm>
          <a:prstGeom prst="roundRect">
            <a:avLst>
              <a:gd name="adj" fmla="val 10000"/>
            </a:avLst>
          </a:prstGeom>
          <a:solidFill>
            <a:srgbClr val="8E0000">
              <a:alpha val="90000"/>
            </a:srgbClr>
          </a:solidFill>
          <a:ln w="28575">
            <a:noFill/>
          </a:ln>
        </p:spPr>
        <p:style>
          <a:lnRef idx="2">
            <a:scrgbClr r="0" g="0" b="0"/>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sp>
      <p:sp>
        <p:nvSpPr>
          <p:cNvPr id="9" name="CuadroTexto 8"/>
          <p:cNvSpPr txBox="1"/>
          <p:nvPr/>
        </p:nvSpPr>
        <p:spPr>
          <a:xfrm>
            <a:off x="10504992" y="5148228"/>
            <a:ext cx="881581" cy="307777"/>
          </a:xfrm>
          <a:prstGeom prst="rect">
            <a:avLst/>
          </a:prstGeom>
          <a:noFill/>
        </p:spPr>
        <p:txBody>
          <a:bodyPr wrap="square" rtlCol="0">
            <a:spAutoFit/>
          </a:bodyPr>
          <a:lstStyle/>
          <a:p>
            <a:r>
              <a:rPr lang="es-MX" sz="1400" dirty="0" smtClean="0"/>
              <a:t>Públicos</a:t>
            </a:r>
            <a:endParaRPr lang="en-US" sz="1400" dirty="0"/>
          </a:p>
        </p:txBody>
      </p:sp>
      <p:sp>
        <p:nvSpPr>
          <p:cNvPr id="10" name="CuadroTexto 9"/>
          <p:cNvSpPr txBox="1"/>
          <p:nvPr/>
        </p:nvSpPr>
        <p:spPr>
          <a:xfrm>
            <a:off x="10511665" y="4931312"/>
            <a:ext cx="881581" cy="307777"/>
          </a:xfrm>
          <a:prstGeom prst="rect">
            <a:avLst/>
          </a:prstGeom>
          <a:noFill/>
        </p:spPr>
        <p:txBody>
          <a:bodyPr wrap="square" rtlCol="0">
            <a:spAutoFit/>
          </a:bodyPr>
          <a:lstStyle/>
          <a:p>
            <a:r>
              <a:rPr lang="es-MX" sz="1400" dirty="0" smtClean="0"/>
              <a:t>Internos</a:t>
            </a:r>
            <a:endParaRPr lang="en-US" sz="1400" dirty="0"/>
          </a:p>
        </p:txBody>
      </p:sp>
    </p:spTree>
    <p:extLst>
      <p:ext uri="{BB962C8B-B14F-4D97-AF65-F5344CB8AC3E}">
        <p14:creationId xmlns:p14="http://schemas.microsoft.com/office/powerpoint/2010/main" val="1666054832"/>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NIEG" id="{FBAF24E8-D3F2-43BF-8247-D882E5CAF13D}" vid="{56A5BCB7-2AA3-40E9-A59A-3C610314866B}"/>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DAC</Template>
  <TotalTime>6493</TotalTime>
  <Words>1610</Words>
  <Application>Microsoft Office PowerPoint</Application>
  <PresentationFormat>Panorámica</PresentationFormat>
  <Paragraphs>330</Paragraphs>
  <Slides>23</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23</vt:i4>
      </vt:variant>
    </vt:vector>
  </HeadingPairs>
  <TitlesOfParts>
    <vt:vector size="29" baseType="lpstr">
      <vt:lpstr>Arial</vt:lpstr>
      <vt:lpstr>Calibri</vt:lpstr>
      <vt:lpstr>Calibri Light</vt:lpstr>
      <vt:lpstr>Helvetica Neue Medium</vt:lpstr>
      <vt:lpstr>Times New Roman</vt:lpstr>
      <vt:lpstr>Tema de Office</vt:lpstr>
      <vt:lpstr>INFORME DE RESULTADOS 2018</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INFORME DE RESULTADOS 2018</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GUTIERREZ ROMERO MARCO ANTONIO</dc:creator>
  <cp:lastModifiedBy>Usuario</cp:lastModifiedBy>
  <cp:revision>594</cp:revision>
  <cp:lastPrinted>2017-09-22T14:26:15Z</cp:lastPrinted>
  <dcterms:created xsi:type="dcterms:W3CDTF">2017-08-22T14:19:52Z</dcterms:created>
  <dcterms:modified xsi:type="dcterms:W3CDTF">2019-03-24T20:59:20Z</dcterms:modified>
</cp:coreProperties>
</file>